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58" r:id="rId6"/>
  </p:sldIdLst>
  <p:sldSz cx="6858000" cy="9144000" type="screen4x3"/>
  <p:notesSz cx="673893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92" autoAdjust="0"/>
    <p:restoredTop sz="94660"/>
  </p:normalViewPr>
  <p:slideViewPr>
    <p:cSldViewPr snapToGrid="0">
      <p:cViewPr>
        <p:scale>
          <a:sx n="100" d="100"/>
          <a:sy n="100" d="100"/>
        </p:scale>
        <p:origin x="1646"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坂 昌平(KOSAKA Shohei)" userId="e3959dd1-282f-47e6-bb0f-b892dc20562b" providerId="ADAL" clId="{39E9BF85-273F-4A60-8E95-5881CC180BF8}"/>
    <pc:docChg chg="modSld">
      <pc:chgData name="小坂 昌平(KOSAKA Shohei)" userId="e3959dd1-282f-47e6-bb0f-b892dc20562b" providerId="ADAL" clId="{39E9BF85-273F-4A60-8E95-5881CC180BF8}" dt="2023-03-29T06:14:30.484" v="2" actId="20577"/>
      <pc:docMkLst>
        <pc:docMk/>
      </pc:docMkLst>
      <pc:sldChg chg="modSp mod">
        <pc:chgData name="小坂 昌平(KOSAKA Shohei)" userId="e3959dd1-282f-47e6-bb0f-b892dc20562b" providerId="ADAL" clId="{39E9BF85-273F-4A60-8E95-5881CC180BF8}" dt="2023-03-29T06:14:30.484" v="2" actId="20577"/>
        <pc:sldMkLst>
          <pc:docMk/>
          <pc:sldMk cId="757391793" sldId="256"/>
        </pc:sldMkLst>
        <pc:spChg chg="mod">
          <ac:chgData name="小坂 昌平(KOSAKA Shohei)" userId="e3959dd1-282f-47e6-bb0f-b892dc20562b" providerId="ADAL" clId="{39E9BF85-273F-4A60-8E95-5881CC180BF8}" dt="2023-03-29T06:14:30.484" v="2" actId="20577"/>
          <ac:spMkLst>
            <pc:docMk/>
            <pc:sldMk cId="757391793" sldId="256"/>
            <ac:spMk id="17"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2537517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338718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2530809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3613161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926817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1650445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497025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2038664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3842227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201826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FEE22A-1179-4E14-BEB1-2A2ADEDEFB4C}"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263989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5FEE22A-1179-4E14-BEB1-2A2ADEDEFB4C}" type="datetimeFigureOut">
              <a:rPr kumimoji="1" lang="ja-JP" altLang="en-US" smtClean="0"/>
              <a:t>2026/7/2</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D7DF478-B484-41FD-91FC-8CEC7FE5C90C}" type="slidenum">
              <a:rPr kumimoji="1" lang="ja-JP" altLang="en-US" smtClean="0"/>
              <a:t>‹#›</a:t>
            </a:fld>
            <a:endParaRPr kumimoji="1" lang="ja-JP" altLang="en-US"/>
          </a:p>
        </p:txBody>
      </p:sp>
    </p:spTree>
    <p:extLst>
      <p:ext uri="{BB962C8B-B14F-4D97-AF65-F5344CB8AC3E}">
        <p14:creationId xmlns:p14="http://schemas.microsoft.com/office/powerpoint/2010/main" val="6798153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pic>
        <p:nvPicPr>
          <p:cNvPr id="6" name="図 5"/>
          <p:cNvPicPr>
            <a:picLocks noChangeAspect="1"/>
          </p:cNvPicPr>
          <p:nvPr/>
        </p:nvPicPr>
        <p:blipFill>
          <a:blip r:embed="rId2" cstate="print">
            <a:clrChange>
              <a:clrFrom>
                <a:srgbClr val="FCFBF9"/>
              </a:clrFrom>
              <a:clrTo>
                <a:srgbClr val="FCFBF9">
                  <a:alpha val="0"/>
                </a:srgbClr>
              </a:clrTo>
            </a:clrChange>
            <a:extLst>
              <a:ext uri="{28A0092B-C50C-407E-A947-70E740481C1C}">
                <a14:useLocalDpi xmlns:a14="http://schemas.microsoft.com/office/drawing/2010/main" val="0"/>
              </a:ext>
            </a:extLst>
          </a:blip>
          <a:stretch>
            <a:fillRect/>
          </a:stretch>
        </p:blipFill>
        <p:spPr>
          <a:xfrm>
            <a:off x="5583841" y="19125"/>
            <a:ext cx="1274159" cy="1527660"/>
          </a:xfrm>
          <a:prstGeom prst="rect">
            <a:avLst/>
          </a:prstGeom>
        </p:spPr>
      </p:pic>
      <p:sp>
        <p:nvSpPr>
          <p:cNvPr id="4" name="テキスト ボックス 3"/>
          <p:cNvSpPr txBox="1"/>
          <p:nvPr/>
        </p:nvSpPr>
        <p:spPr>
          <a:xfrm>
            <a:off x="584948" y="494426"/>
            <a:ext cx="4967183" cy="646331"/>
          </a:xfrm>
          <a:prstGeom prst="rect">
            <a:avLst/>
          </a:prstGeom>
          <a:noFill/>
        </p:spPr>
        <p:txBody>
          <a:bodyPr wrap="square" rtlCol="0">
            <a:spAutoFit/>
          </a:bodyPr>
          <a:lstStyle/>
          <a:p>
            <a:pPr algn="dist"/>
            <a:r>
              <a:rPr kumimoji="1" lang="ja-JP" altLang="en-US" sz="3600" b="1" dirty="0">
                <a:solidFill>
                  <a:schemeClr val="tx1">
                    <a:lumMod val="75000"/>
                    <a:lumOff val="25000"/>
                  </a:schemeClr>
                </a:solidFill>
                <a:latin typeface="メイリオ" panose="020B0604030504040204" pitchFamily="50" charset="-128"/>
                <a:ea typeface="メイリオ" panose="020B0604030504040204" pitchFamily="50" charset="-128"/>
              </a:rPr>
              <a:t>子育てするなら 和水町</a:t>
            </a:r>
          </a:p>
        </p:txBody>
      </p:sp>
      <p:sp>
        <p:nvSpPr>
          <p:cNvPr id="11" name="角丸四角形 10"/>
          <p:cNvSpPr/>
          <p:nvPr/>
        </p:nvSpPr>
        <p:spPr>
          <a:xfrm>
            <a:off x="96165" y="1429519"/>
            <a:ext cx="6663335" cy="765943"/>
          </a:xfrm>
          <a:prstGeom prst="roundRect">
            <a:avLst/>
          </a:prstGeom>
          <a:pattFill prst="pct20">
            <a:fgClr>
              <a:schemeClr val="accent4"/>
            </a:fgClr>
            <a:bgClr>
              <a:schemeClr val="bg1"/>
            </a:bgClr>
          </a:pattFill>
          <a:ln w="15875"/>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和水町では、次世代を担う子どもの出生を祝福し、子育て世帯の負担軽減と子どもの健やかな成長を願い子育て世帯を支援することにより、地域の活性化、出生率の向上及び人口増加につなげるため、応援金を交付します。</a:t>
            </a:r>
          </a:p>
        </p:txBody>
      </p:sp>
      <p:sp>
        <p:nvSpPr>
          <p:cNvPr id="26" name="角丸四角形 25"/>
          <p:cNvSpPr/>
          <p:nvPr/>
        </p:nvSpPr>
        <p:spPr>
          <a:xfrm>
            <a:off x="98200" y="2333302"/>
            <a:ext cx="6661302" cy="288346"/>
          </a:xfrm>
          <a:prstGeom prst="roundRect">
            <a:avLst/>
          </a:prstGeom>
          <a:solidFill>
            <a:schemeClr val="accent1"/>
          </a:solidFill>
          <a:ln>
            <a:solidFill>
              <a:srgbClr val="00206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lnSpc>
                <a:spcPts val="2500"/>
              </a:lnSpc>
            </a:pPr>
            <a:r>
              <a:rPr kumimoji="1" lang="ja-JP" altLang="en-US" dirty="0">
                <a:solidFill>
                  <a:schemeClr val="tx1"/>
                </a:solidFill>
                <a:latin typeface="メイリオ" panose="020B0604030504040204" pitchFamily="50" charset="-128"/>
                <a:ea typeface="メイリオ" panose="020B0604030504040204" pitchFamily="50" charset="-128"/>
              </a:rPr>
              <a:t>事　業　概　要</a:t>
            </a:r>
          </a:p>
        </p:txBody>
      </p:sp>
      <p:sp>
        <p:nvSpPr>
          <p:cNvPr id="27" name="角丸四角形吹き出し 26"/>
          <p:cNvSpPr/>
          <p:nvPr/>
        </p:nvSpPr>
        <p:spPr>
          <a:xfrm>
            <a:off x="1098770" y="2800097"/>
            <a:ext cx="2558830" cy="442031"/>
          </a:xfrm>
          <a:prstGeom prst="wedgeRoundRectCallout">
            <a:avLst>
              <a:gd name="adj1" fmla="val -58379"/>
              <a:gd name="adj2" fmla="val 34461"/>
              <a:gd name="adj3" fmla="val 16667"/>
            </a:avLst>
          </a:prstGeom>
          <a:pattFill prst="pct25">
            <a:fgClr>
              <a:schemeClr val="accent1"/>
            </a:fgClr>
            <a:bgClr>
              <a:schemeClr val="bg1"/>
            </a:bgClr>
          </a:pattFill>
          <a:ln w="28575">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600" dirty="0">
                <a:latin typeface="Meiryo UI" panose="020B0604030504040204" pitchFamily="50" charset="-128"/>
                <a:ea typeface="Meiryo UI" panose="020B0604030504040204" pitchFamily="50" charset="-128"/>
              </a:rPr>
              <a:t>どのような世帯が対象なの？</a:t>
            </a:r>
            <a:endParaRPr kumimoji="1" lang="ja-JP" altLang="en-US" sz="1600" dirty="0"/>
          </a:p>
        </p:txBody>
      </p:sp>
      <p:sp>
        <p:nvSpPr>
          <p:cNvPr id="29" name="角丸四角形吹き出し 28"/>
          <p:cNvSpPr/>
          <p:nvPr/>
        </p:nvSpPr>
        <p:spPr>
          <a:xfrm>
            <a:off x="1021080" y="6604113"/>
            <a:ext cx="3116580" cy="455045"/>
          </a:xfrm>
          <a:prstGeom prst="wedgeRoundRectCallout">
            <a:avLst>
              <a:gd name="adj1" fmla="val -56011"/>
              <a:gd name="adj2" fmla="val 37192"/>
              <a:gd name="adj3" fmla="val 16667"/>
            </a:avLst>
          </a:prstGeom>
          <a:pattFill prst="diagBrick">
            <a:fgClr>
              <a:srgbClr val="FFFF00"/>
            </a:fgClr>
            <a:bgClr>
              <a:schemeClr val="bg1"/>
            </a:bgClr>
          </a:pattFill>
          <a:ln w="28575"/>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600" dirty="0">
                <a:latin typeface="メイリオ" panose="020B0604030504040204" pitchFamily="50" charset="-128"/>
                <a:ea typeface="メイリオ" panose="020B0604030504040204" pitchFamily="50" charset="-128"/>
              </a:rPr>
              <a:t>応援金の申請受付はいつまで？</a:t>
            </a:r>
          </a:p>
        </p:txBody>
      </p:sp>
      <p:sp>
        <p:nvSpPr>
          <p:cNvPr id="19" name="テキスト ボックス 18"/>
          <p:cNvSpPr txBox="1"/>
          <p:nvPr/>
        </p:nvSpPr>
        <p:spPr>
          <a:xfrm>
            <a:off x="1397473" y="1049899"/>
            <a:ext cx="3579042" cy="338554"/>
          </a:xfrm>
          <a:prstGeom prst="rect">
            <a:avLst/>
          </a:prstGeom>
          <a:noFill/>
        </p:spPr>
        <p:txBody>
          <a:bodyPr wrap="square" rtlCol="0">
            <a:spAutoFit/>
          </a:bodyPr>
          <a:lstStyle/>
          <a:p>
            <a:pPr algn="dist"/>
            <a:r>
              <a:rPr kumimoji="1" lang="ja-JP" altLang="en-US" sz="1600" dirty="0">
                <a:latin typeface="Meiryo UI" panose="020B0604030504040204" pitchFamily="50" charset="-128"/>
                <a:ea typeface="Meiryo UI" panose="020B0604030504040204" pitchFamily="50" charset="-128"/>
              </a:rPr>
              <a:t>わくわく</a:t>
            </a:r>
            <a:r>
              <a:rPr kumimoji="1" lang="ja-JP" altLang="en-US" sz="1600">
                <a:latin typeface="Meiryo UI" panose="020B0604030504040204" pitchFamily="50" charset="-128"/>
                <a:ea typeface="Meiryo UI" panose="020B0604030504040204" pitchFamily="50" charset="-128"/>
              </a:rPr>
              <a:t>子育て応援金事業 </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入学祝金</a:t>
            </a:r>
            <a:r>
              <a:rPr kumimoji="1" lang="en-US" altLang="ja-JP" sz="1600" dirty="0">
                <a:latin typeface="Meiryo UI" panose="020B0604030504040204" pitchFamily="50" charset="-128"/>
                <a:ea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endParaRPr>
          </a:p>
        </p:txBody>
      </p:sp>
      <p:sp>
        <p:nvSpPr>
          <p:cNvPr id="3" name="角丸四角形 2"/>
          <p:cNvSpPr/>
          <p:nvPr/>
        </p:nvSpPr>
        <p:spPr>
          <a:xfrm>
            <a:off x="96165" y="78190"/>
            <a:ext cx="2918883" cy="440456"/>
          </a:xfrm>
          <a:prstGeom prst="roundRect">
            <a:avLst>
              <a:gd name="adj" fmla="val 30071"/>
            </a:avLst>
          </a:prstGeom>
          <a:pattFill prst="pct20">
            <a:fgClr>
              <a:srgbClr val="92D050"/>
            </a:fgClr>
            <a:bgClr>
              <a:schemeClr val="bg1"/>
            </a:bgClr>
          </a:patt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令和８年度から拡充！</a:t>
            </a:r>
          </a:p>
        </p:txBody>
      </p:sp>
      <p:sp>
        <p:nvSpPr>
          <p:cNvPr id="28" name="角丸四角形吹き出し 27"/>
          <p:cNvSpPr/>
          <p:nvPr/>
        </p:nvSpPr>
        <p:spPr>
          <a:xfrm>
            <a:off x="3337560" y="5227404"/>
            <a:ext cx="2545735" cy="423677"/>
          </a:xfrm>
          <a:prstGeom prst="wedgeRoundRectCallout">
            <a:avLst>
              <a:gd name="adj1" fmla="val 56929"/>
              <a:gd name="adj2" fmla="val -3043"/>
              <a:gd name="adj3" fmla="val 16667"/>
            </a:avLst>
          </a:prstGeom>
          <a:pattFill prst="pct20">
            <a:fgClr>
              <a:srgbClr val="00B0F0"/>
            </a:fgClr>
            <a:bgClr>
              <a:schemeClr val="bg1"/>
            </a:bgClr>
          </a:pattFill>
          <a:ln w="28575"/>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600" dirty="0">
                <a:latin typeface="Meiryo UI" panose="020B0604030504040204" pitchFamily="50" charset="-128"/>
                <a:ea typeface="Meiryo UI" panose="020B0604030504040204" pitchFamily="50" charset="-128"/>
              </a:rPr>
              <a:t>いくら補助を受けられるの？</a:t>
            </a:r>
          </a:p>
        </p:txBody>
      </p:sp>
      <p:pic>
        <p:nvPicPr>
          <p:cNvPr id="22" name="図 21"/>
          <p:cNvPicPr>
            <a:picLocks noChangeAspect="1"/>
          </p:cNvPicPr>
          <p:nvPr/>
        </p:nvPicPr>
        <p:blipFill>
          <a:blip r:embed="rId3">
            <a:clrChange>
              <a:clrFrom>
                <a:srgbClr val="FFFFFF"/>
              </a:clrFrom>
              <a:clrTo>
                <a:srgbClr val="FFFFFF">
                  <a:alpha val="0"/>
                </a:srgbClr>
              </a:clrTo>
            </a:clrChange>
          </a:blip>
          <a:stretch>
            <a:fillRect/>
          </a:stretch>
        </p:blipFill>
        <p:spPr>
          <a:xfrm>
            <a:off x="186147" y="6448635"/>
            <a:ext cx="850173" cy="768977"/>
          </a:xfrm>
          <a:prstGeom prst="rect">
            <a:avLst/>
          </a:prstGeom>
        </p:spPr>
      </p:pic>
      <p:sp>
        <p:nvSpPr>
          <p:cNvPr id="25" name="正方形/長方形 24"/>
          <p:cNvSpPr/>
          <p:nvPr/>
        </p:nvSpPr>
        <p:spPr>
          <a:xfrm>
            <a:off x="74708" y="7164916"/>
            <a:ext cx="6684792" cy="727560"/>
          </a:xfrm>
          <a:prstGeom prst="rect">
            <a:avLst/>
          </a:prstGeom>
          <a:pattFill prst="diagBrick">
            <a:fgClr>
              <a:srgbClr val="FFFF00"/>
            </a:fgClr>
            <a:bgClr>
              <a:schemeClr val="bg1"/>
            </a:bgClr>
          </a:pattFill>
          <a:ln w="15875"/>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200" dirty="0">
                <a:latin typeface="メイリオ" panose="020B0604030504040204" pitchFamily="50" charset="-128"/>
                <a:ea typeface="メイリオ" panose="020B0604030504040204" pitchFamily="50" charset="-128"/>
              </a:rPr>
              <a:t>わくわく子育て応援金</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入学祝金</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の申請期間は、</a:t>
            </a:r>
            <a:r>
              <a:rPr kumimoji="1" lang="ja-JP" altLang="en-US" sz="1600" b="1" dirty="0">
                <a:latin typeface="メイリオ" panose="020B0604030504040204" pitchFamily="50" charset="-128"/>
                <a:ea typeface="メイリオ" panose="020B0604030504040204" pitchFamily="50" charset="-128"/>
              </a:rPr>
              <a:t>令和</a:t>
            </a:r>
            <a:r>
              <a:rPr kumimoji="1" lang="en-US" altLang="ja-JP" sz="1600" b="1" dirty="0">
                <a:latin typeface="メイリオ" panose="020B0604030504040204" pitchFamily="50" charset="-128"/>
                <a:ea typeface="メイリオ" panose="020B0604030504040204" pitchFamily="50" charset="-128"/>
              </a:rPr>
              <a:t>8</a:t>
            </a:r>
            <a:r>
              <a:rPr kumimoji="1" lang="ja-JP" altLang="en-US" sz="1600" b="1" dirty="0">
                <a:latin typeface="メイリオ" panose="020B0604030504040204" pitchFamily="50" charset="-128"/>
                <a:ea typeface="メイリオ" panose="020B0604030504040204" pitchFamily="50" charset="-128"/>
              </a:rPr>
              <a:t>年</a:t>
            </a:r>
            <a:r>
              <a:rPr kumimoji="1" lang="en-US" altLang="ja-JP" sz="1600" b="1" dirty="0">
                <a:latin typeface="メイリオ" panose="020B0604030504040204" pitchFamily="50" charset="-128"/>
                <a:ea typeface="メイリオ" panose="020B0604030504040204" pitchFamily="50" charset="-128"/>
              </a:rPr>
              <a:t>9</a:t>
            </a:r>
            <a:r>
              <a:rPr kumimoji="1" lang="ja-JP" altLang="en-US" sz="1600" b="1" dirty="0">
                <a:latin typeface="メイリオ" panose="020B0604030504040204" pitchFamily="50" charset="-128"/>
                <a:ea typeface="メイリオ" panose="020B0604030504040204" pitchFamily="50" charset="-128"/>
              </a:rPr>
              <a:t>月</a:t>
            </a:r>
            <a:r>
              <a:rPr kumimoji="1" lang="en-US" altLang="ja-JP" sz="1600" b="1" dirty="0">
                <a:latin typeface="メイリオ" panose="020B0604030504040204" pitchFamily="50" charset="-128"/>
                <a:ea typeface="メイリオ" panose="020B0604030504040204" pitchFamily="50" charset="-128"/>
              </a:rPr>
              <a:t>30</a:t>
            </a:r>
            <a:r>
              <a:rPr kumimoji="1" lang="ja-JP" altLang="en-US" sz="1600" b="1" dirty="0">
                <a:latin typeface="メイリオ" panose="020B0604030504040204" pitchFamily="50" charset="-128"/>
                <a:ea typeface="メイリオ" panose="020B0604030504040204" pitchFamily="50" charset="-128"/>
              </a:rPr>
              <a:t>日</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水</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まで</a:t>
            </a:r>
            <a:r>
              <a:rPr kumimoji="1" lang="ja-JP" altLang="en-US" sz="1200" dirty="0">
                <a:latin typeface="メイリオ" panose="020B0604030504040204" pitchFamily="50" charset="-128"/>
                <a:ea typeface="メイリオ" panose="020B0604030504040204" pitchFamily="50" charset="-128"/>
              </a:rPr>
              <a:t>です。</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申請書類等を準備のうえ、お早めにご提出ください。</a:t>
            </a:r>
            <a:r>
              <a:rPr kumimoji="1" lang="ja-JP" altLang="en-US" sz="1100" dirty="0">
                <a:latin typeface="メイリオ" panose="020B0604030504040204" pitchFamily="50" charset="-128"/>
                <a:ea typeface="メイリオ" panose="020B0604030504040204" pitchFamily="50" charset="-128"/>
              </a:rPr>
              <a:t>（必要書類は、裏面をご確認ください。）</a:t>
            </a:r>
            <a:endParaRPr kumimoji="1" lang="ja-JP" altLang="en-US" sz="1200" dirty="0">
              <a:latin typeface="メイリオ" panose="020B0604030504040204" pitchFamily="50" charset="-128"/>
              <a:ea typeface="メイリオ" panose="020B0604030504040204" pitchFamily="50" charset="-128"/>
            </a:endParaRPr>
          </a:p>
        </p:txBody>
      </p:sp>
      <p:pic>
        <p:nvPicPr>
          <p:cNvPr id="18" name="図 17"/>
          <p:cNvPicPr>
            <a:picLocks noChangeAspect="1"/>
          </p:cNvPicPr>
          <p:nvPr/>
        </p:nvPicPr>
        <p:blipFill>
          <a:blip r:embed="rId4">
            <a:clrChange>
              <a:clrFrom>
                <a:srgbClr val="FFFFFF"/>
              </a:clrFrom>
              <a:clrTo>
                <a:srgbClr val="FFFFFF">
                  <a:alpha val="0"/>
                </a:srgbClr>
              </a:clrTo>
            </a:clrChange>
          </a:blip>
          <a:stretch>
            <a:fillRect/>
          </a:stretch>
        </p:blipFill>
        <p:spPr>
          <a:xfrm>
            <a:off x="243840" y="2626147"/>
            <a:ext cx="854931" cy="772785"/>
          </a:xfrm>
          <a:prstGeom prst="rect">
            <a:avLst/>
          </a:prstGeom>
        </p:spPr>
      </p:pic>
      <p:graphicFrame>
        <p:nvGraphicFramePr>
          <p:cNvPr id="5" name="表 4"/>
          <p:cNvGraphicFramePr>
            <a:graphicFrameLocks noGrp="1"/>
          </p:cNvGraphicFramePr>
          <p:nvPr>
            <p:extLst>
              <p:ext uri="{D42A27DB-BD31-4B8C-83A1-F6EECF244321}">
                <p14:modId xmlns:p14="http://schemas.microsoft.com/office/powerpoint/2010/main" val="2654064313"/>
              </p:ext>
            </p:extLst>
          </p:nvPr>
        </p:nvGraphicFramePr>
        <p:xfrm>
          <a:off x="96166" y="3417388"/>
          <a:ext cx="6663334" cy="1602888"/>
        </p:xfrm>
        <a:graphic>
          <a:graphicData uri="http://schemas.openxmlformats.org/drawingml/2006/table">
            <a:tbl>
              <a:tblPr firstRow="1" bandRow="1">
                <a:tableStyleId>{B301B821-A1FF-4177-AEE7-76D212191A09}</a:tableStyleId>
              </a:tblPr>
              <a:tblGrid>
                <a:gridCol w="6663334">
                  <a:extLst>
                    <a:ext uri="{9D8B030D-6E8A-4147-A177-3AD203B41FA5}">
                      <a16:colId xmlns:a16="http://schemas.microsoft.com/office/drawing/2014/main" val="1313161707"/>
                    </a:ext>
                  </a:extLst>
                </a:gridCol>
              </a:tblGrid>
              <a:tr h="330037">
                <a:tc>
                  <a:txBody>
                    <a:bodyPr/>
                    <a:lstStyle/>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400" b="1" dirty="0">
                          <a:solidFill>
                            <a:schemeClr val="tx1"/>
                          </a:solidFill>
                          <a:latin typeface="メイリオ" panose="020B0604030504040204" pitchFamily="50" charset="-128"/>
                          <a:ea typeface="メイリオ" panose="020B0604030504040204" pitchFamily="50" charset="-128"/>
                        </a:rPr>
                        <a:t>次の①～③の要件をすべて満たす世帯が対象となります。</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solidFill>
                      <a:srgbClr val="FFFF66"/>
                    </a:solidFill>
                  </a:tcPr>
                </a:tc>
                <a:extLst>
                  <a:ext uri="{0D108BD9-81ED-4DB2-BD59-A6C34878D82A}">
                    <a16:rowId xmlns:a16="http://schemas.microsoft.com/office/drawing/2014/main" val="643246229"/>
                  </a:ext>
                </a:extLst>
              </a:tr>
              <a:tr h="1267608">
                <a:tc>
                  <a:txBody>
                    <a:bodyPr/>
                    <a:lstStyle/>
                    <a:p>
                      <a:pPr>
                        <a:lnSpc>
                          <a:spcPts val="1700"/>
                        </a:lnSpc>
                      </a:pPr>
                      <a:r>
                        <a:rPr kumimoji="1" lang="ja-JP" altLang="en-US" sz="1200" dirty="0">
                          <a:latin typeface="メイリオ" panose="020B0604030504040204" pitchFamily="50" charset="-128"/>
                          <a:ea typeface="メイリオ" panose="020B0604030504040204" pitchFamily="50" charset="-128"/>
                        </a:rPr>
                        <a:t>① 町の住民基本台帳に記載されている者で、当該年度の基準日（</a:t>
                      </a:r>
                      <a:r>
                        <a:rPr kumimoji="1" lang="en-US" altLang="ja-JP" sz="1200" dirty="0">
                          <a:latin typeface="メイリオ" panose="020B0604030504040204" pitchFamily="50" charset="-128"/>
                          <a:ea typeface="メイリオ" panose="020B0604030504040204" pitchFamily="50" charset="-128"/>
                        </a:rPr>
                        <a:t>4</a:t>
                      </a:r>
                      <a:r>
                        <a:rPr kumimoji="1" lang="ja-JP" altLang="en-US" sz="1200" dirty="0">
                          <a:latin typeface="メイリオ" panose="020B0604030504040204" pitchFamily="50" charset="-128"/>
                          <a:ea typeface="メイリオ" panose="020B0604030504040204" pitchFamily="50" charset="-128"/>
                        </a:rPr>
                        <a:t>月</a:t>
                      </a:r>
                      <a:r>
                        <a:rPr kumimoji="1" lang="en-US" altLang="ja-JP" sz="1200" dirty="0">
                          <a:latin typeface="メイリオ" panose="020B0604030504040204" pitchFamily="50" charset="-128"/>
                          <a:ea typeface="メイリオ" panose="020B0604030504040204" pitchFamily="50" charset="-128"/>
                        </a:rPr>
                        <a:t>1</a:t>
                      </a:r>
                      <a:r>
                        <a:rPr kumimoji="1" lang="ja-JP" altLang="en-US" sz="1200" dirty="0">
                          <a:latin typeface="メイリオ" panose="020B0604030504040204" pitchFamily="50" charset="-128"/>
                          <a:ea typeface="メイリオ" panose="020B0604030504040204" pitchFamily="50" charset="-128"/>
                        </a:rPr>
                        <a:t>日）において学校等に</a:t>
                      </a:r>
                      <a:endParaRPr kumimoji="1" lang="en-US" altLang="ja-JP" sz="1200" dirty="0">
                        <a:latin typeface="メイリオ" panose="020B0604030504040204" pitchFamily="50" charset="-128"/>
                        <a:ea typeface="メイリオ" panose="020B0604030504040204" pitchFamily="50" charset="-128"/>
                      </a:endParaRPr>
                    </a:p>
                    <a:p>
                      <a:pPr>
                        <a:lnSpc>
                          <a:spcPts val="1700"/>
                        </a:lnSpc>
                      </a:pPr>
                      <a:r>
                        <a:rPr kumimoji="1" lang="ja-JP" altLang="en-US" sz="1200" dirty="0">
                          <a:latin typeface="メイリオ" panose="020B0604030504040204" pitchFamily="50" charset="-128"/>
                          <a:ea typeface="メイリオ" panose="020B0604030504040204" pitchFamily="50" charset="-128"/>
                        </a:rPr>
                        <a:t>　１年生として入学する新入学児童・生徒</a:t>
                      </a:r>
                      <a:r>
                        <a:rPr kumimoji="1" lang="en-US" altLang="ja-JP" sz="9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を現に養育する者であること。</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　　</a:t>
                      </a:r>
                      <a:r>
                        <a:rPr kumimoji="1" lang="en-US" altLang="ja-JP" sz="1050" dirty="0">
                          <a:latin typeface="メイリオ" panose="020B0604030504040204" pitchFamily="50" charset="-128"/>
                          <a:ea typeface="メイリオ" panose="020B0604030504040204" pitchFamily="50" charset="-128"/>
                        </a:rPr>
                        <a:t>※</a:t>
                      </a:r>
                      <a:r>
                        <a:rPr kumimoji="1" lang="ja-JP" altLang="en-US" sz="1050" dirty="0">
                          <a:latin typeface="メイリオ" panose="020B0604030504040204" pitchFamily="50" charset="-128"/>
                          <a:ea typeface="メイリオ" panose="020B0604030504040204" pitchFamily="50" charset="-128"/>
                        </a:rPr>
                        <a:t>小学校・中学校・高等学校等に１年生として入学し、交付申請時点において引き続き在学している者</a:t>
                      </a:r>
                      <a:endParaRPr kumimoji="1" lang="en-US" altLang="ja-JP" sz="1100" dirty="0">
                        <a:latin typeface="メイリオ" panose="020B0604030504040204" pitchFamily="50" charset="-128"/>
                        <a:ea typeface="メイリオ" panose="020B0604030504040204" pitchFamily="50" charset="-128"/>
                      </a:endParaRPr>
                    </a:p>
                    <a:p>
                      <a:endParaRPr kumimoji="1" lang="en-US" altLang="ja-JP" sz="5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② 世帯員全員が和水町暴力団排除条例に規定する暴力団及び暴力団員でないこと。</a:t>
                      </a:r>
                      <a:endParaRPr kumimoji="1" lang="en-US" altLang="ja-JP" sz="1200" dirty="0">
                        <a:latin typeface="メイリオ" panose="020B0604030504040204" pitchFamily="50" charset="-128"/>
                        <a:ea typeface="メイリオ" panose="020B0604030504040204" pitchFamily="50" charset="-128"/>
                      </a:endParaRPr>
                    </a:p>
                    <a:p>
                      <a:pPr>
                        <a:lnSpc>
                          <a:spcPct val="100000"/>
                        </a:lnSpc>
                      </a:pPr>
                      <a:endParaRPr kumimoji="1" lang="en-US" altLang="ja-JP" sz="500" baseline="0" dirty="0">
                        <a:latin typeface="メイリオ" panose="020B0604030504040204" pitchFamily="50" charset="-128"/>
                        <a:ea typeface="メイリオ" panose="020B0604030504040204" pitchFamily="50" charset="-128"/>
                      </a:endParaRPr>
                    </a:p>
                    <a:p>
                      <a:pPr>
                        <a:lnSpc>
                          <a:spcPts val="1700"/>
                        </a:lnSpc>
                      </a:pPr>
                      <a:r>
                        <a:rPr kumimoji="1" lang="ja-JP" altLang="en-US" sz="1200" baseline="0" dirty="0">
                          <a:latin typeface="メイリオ" panose="020B0604030504040204" pitchFamily="50" charset="-128"/>
                          <a:ea typeface="メイリオ" panose="020B0604030504040204" pitchFamily="50" charset="-128"/>
                        </a:rPr>
                        <a:t>③</a:t>
                      </a:r>
                      <a:r>
                        <a:rPr kumimoji="1" lang="ja-JP" altLang="en-US" sz="1200" dirty="0">
                          <a:latin typeface="メイリオ" panose="020B0604030504040204" pitchFamily="50" charset="-128"/>
                          <a:ea typeface="メイリオ" panose="020B0604030504040204" pitchFamily="50" charset="-128"/>
                        </a:rPr>
                        <a:t> 世帯員全員に税金等の滞納がないこと。</a:t>
                      </a:r>
                      <a:endParaRPr kumimoji="1" lang="en-US" altLang="ja-JP" sz="1200" dirty="0">
                        <a:latin typeface="メイリオ" panose="020B0604030504040204" pitchFamily="50" charset="-128"/>
                        <a:ea typeface="メイリオ" panose="020B0604030504040204" pitchFamily="50" charset="-128"/>
                      </a:endParaRPr>
                    </a:p>
                  </a:txBody>
                  <a:tcPr>
                    <a:pattFill prst="diagBrick">
                      <a:fgClr>
                        <a:srgbClr val="FFFF00"/>
                      </a:fgClr>
                      <a:bgClr>
                        <a:schemeClr val="bg1"/>
                      </a:bgClr>
                    </a:pattFill>
                  </a:tcPr>
                </a:tc>
                <a:extLst>
                  <a:ext uri="{0D108BD9-81ED-4DB2-BD59-A6C34878D82A}">
                    <a16:rowId xmlns:a16="http://schemas.microsoft.com/office/drawing/2014/main" val="899530979"/>
                  </a:ext>
                </a:extLst>
              </a:tr>
            </a:tbl>
          </a:graphicData>
        </a:graphic>
      </p:graphicFrame>
      <p:grpSp>
        <p:nvGrpSpPr>
          <p:cNvPr id="9" name="グループ化 8"/>
          <p:cNvGrpSpPr/>
          <p:nvPr/>
        </p:nvGrpSpPr>
        <p:grpSpPr>
          <a:xfrm>
            <a:off x="74708" y="7978140"/>
            <a:ext cx="6684793" cy="1017757"/>
            <a:chOff x="74708" y="8077200"/>
            <a:chExt cx="6684793" cy="1017757"/>
          </a:xfrm>
        </p:grpSpPr>
        <p:sp>
          <p:nvSpPr>
            <p:cNvPr id="30" name="角丸四角形 29"/>
            <p:cNvSpPr/>
            <p:nvPr/>
          </p:nvSpPr>
          <p:spPr>
            <a:xfrm>
              <a:off x="74708" y="8077200"/>
              <a:ext cx="6684793" cy="1017757"/>
            </a:xfrm>
            <a:prstGeom prst="roundRect">
              <a:avLst>
                <a:gd name="adj" fmla="val 0"/>
              </a:avLst>
            </a:prstGeom>
            <a:solidFill>
              <a:schemeClr val="bg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pic>
          <p:nvPicPr>
            <p:cNvPr id="15" name="図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38212" y="8111621"/>
              <a:ext cx="2027839" cy="971761"/>
            </a:xfrm>
            <a:prstGeom prst="rect">
              <a:avLst/>
            </a:prstGeom>
          </p:spPr>
        </p:pic>
        <p:sp>
          <p:nvSpPr>
            <p:cNvPr id="31" name="テキスト ボックス 30"/>
            <p:cNvSpPr txBox="1"/>
            <p:nvPr/>
          </p:nvSpPr>
          <p:spPr>
            <a:xfrm>
              <a:off x="221349" y="8123196"/>
              <a:ext cx="1676898"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＜問い合わせ先＞</a:t>
              </a:r>
              <a:endParaRPr kumimoji="1" lang="ja-JP" altLang="en-US" b="1" dirty="0">
                <a:latin typeface="メイリオ" panose="020B0604030504040204" pitchFamily="50" charset="-128"/>
                <a:ea typeface="メイリオ" panose="020B0604030504040204" pitchFamily="50" charset="-128"/>
              </a:endParaRPr>
            </a:p>
          </p:txBody>
        </p:sp>
        <p:sp>
          <p:nvSpPr>
            <p:cNvPr id="32" name="テキスト ボックス 31"/>
            <p:cNvSpPr txBox="1"/>
            <p:nvPr/>
          </p:nvSpPr>
          <p:spPr>
            <a:xfrm>
              <a:off x="304203" y="8385860"/>
              <a:ext cx="3604779" cy="338554"/>
            </a:xfrm>
            <a:prstGeom prst="rect">
              <a:avLst/>
            </a:prstGeom>
            <a:noFill/>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和水町役場 まちづくり課 企画振興係</a:t>
              </a:r>
              <a:endParaRPr kumimoji="1" lang="ja-JP" altLang="en-US" sz="2000" b="1" dirty="0">
                <a:latin typeface="メイリオ" panose="020B0604030504040204" pitchFamily="50" charset="-128"/>
                <a:ea typeface="メイリオ" panose="020B0604030504040204" pitchFamily="50" charset="-128"/>
              </a:endParaRPr>
            </a:p>
          </p:txBody>
        </p:sp>
        <p:sp>
          <p:nvSpPr>
            <p:cNvPr id="33" name="テキスト ボックス 32"/>
            <p:cNvSpPr txBox="1"/>
            <p:nvPr/>
          </p:nvSpPr>
          <p:spPr>
            <a:xfrm>
              <a:off x="360348" y="8600734"/>
              <a:ext cx="3355126" cy="307777"/>
            </a:xfrm>
            <a:prstGeom prst="rect">
              <a:avLst/>
            </a:prstGeom>
            <a:noFill/>
          </p:spPr>
          <p:txBody>
            <a:bodyPr wrap="square" rtlCol="0">
              <a:spAutoFit/>
            </a:bodyPr>
            <a:lstStyle/>
            <a:p>
              <a:pPr algn="dist"/>
              <a:r>
                <a:rPr kumimoji="1" lang="en-US" altLang="ja-JP" sz="1400" b="1" dirty="0">
                  <a:latin typeface="メイリオ" panose="020B0604030504040204" pitchFamily="50" charset="-128"/>
                  <a:ea typeface="メイリオ" panose="020B0604030504040204" pitchFamily="50" charset="-128"/>
                </a:rPr>
                <a:t>TEL</a:t>
              </a:r>
              <a:r>
                <a:rPr kumimoji="1" lang="ja-JP" altLang="en-US" sz="1400" b="1" dirty="0">
                  <a:latin typeface="メイリオ" panose="020B0604030504040204" pitchFamily="50" charset="-128"/>
                  <a:ea typeface="メイリオ" panose="020B0604030504040204" pitchFamily="50" charset="-128"/>
                </a:rPr>
                <a:t>：</a:t>
              </a:r>
              <a:r>
                <a:rPr kumimoji="1" lang="en-US" altLang="ja-JP" sz="1400" b="1" dirty="0">
                  <a:latin typeface="メイリオ" panose="020B0604030504040204" pitchFamily="50" charset="-128"/>
                  <a:ea typeface="メイリオ" panose="020B0604030504040204" pitchFamily="50" charset="-128"/>
                </a:rPr>
                <a:t>0968-86-5721</a:t>
              </a:r>
              <a:endParaRPr kumimoji="1" lang="ja-JP" altLang="en-US" b="1" dirty="0">
                <a:latin typeface="メイリオ" panose="020B0604030504040204" pitchFamily="50" charset="-128"/>
                <a:ea typeface="メイリオ" panose="020B0604030504040204" pitchFamily="50" charset="-128"/>
              </a:endParaRPr>
            </a:p>
          </p:txBody>
        </p:sp>
      </p:grpSp>
      <p:pic>
        <p:nvPicPr>
          <p:cNvPr id="2" name="図 1"/>
          <p:cNvPicPr>
            <a:picLocks noChangeAspect="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flipH="1">
            <a:off x="6086748" y="5114021"/>
            <a:ext cx="511854" cy="839741"/>
          </a:xfrm>
          <a:prstGeom prst="rect">
            <a:avLst/>
          </a:prstGeom>
        </p:spPr>
      </p:pic>
      <p:graphicFrame>
        <p:nvGraphicFramePr>
          <p:cNvPr id="7" name="表 6"/>
          <p:cNvGraphicFramePr>
            <a:graphicFrameLocks noGrp="1"/>
          </p:cNvGraphicFramePr>
          <p:nvPr>
            <p:extLst>
              <p:ext uri="{D42A27DB-BD31-4B8C-83A1-F6EECF244321}">
                <p14:modId xmlns:p14="http://schemas.microsoft.com/office/powerpoint/2010/main" val="1665817035"/>
              </p:ext>
            </p:extLst>
          </p:nvPr>
        </p:nvGraphicFramePr>
        <p:xfrm>
          <a:off x="764207" y="5769457"/>
          <a:ext cx="5918533" cy="699961"/>
        </p:xfrm>
        <a:graphic>
          <a:graphicData uri="http://schemas.openxmlformats.org/drawingml/2006/table">
            <a:tbl>
              <a:tblPr firstRow="1" bandRow="1">
                <a:tableStyleId>{5C22544A-7EE6-4342-B048-85BDC9FD1C3A}</a:tableStyleId>
              </a:tblPr>
              <a:tblGrid>
                <a:gridCol w="1133173">
                  <a:extLst>
                    <a:ext uri="{9D8B030D-6E8A-4147-A177-3AD203B41FA5}">
                      <a16:colId xmlns:a16="http://schemas.microsoft.com/office/drawing/2014/main" val="2254270750"/>
                    </a:ext>
                  </a:extLst>
                </a:gridCol>
                <a:gridCol w="1595120">
                  <a:extLst>
                    <a:ext uri="{9D8B030D-6E8A-4147-A177-3AD203B41FA5}">
                      <a16:colId xmlns:a16="http://schemas.microsoft.com/office/drawing/2014/main" val="1421642699"/>
                    </a:ext>
                  </a:extLst>
                </a:gridCol>
                <a:gridCol w="1595120">
                  <a:extLst>
                    <a:ext uri="{9D8B030D-6E8A-4147-A177-3AD203B41FA5}">
                      <a16:colId xmlns:a16="http://schemas.microsoft.com/office/drawing/2014/main" val="3786022459"/>
                    </a:ext>
                  </a:extLst>
                </a:gridCol>
                <a:gridCol w="1595120">
                  <a:extLst>
                    <a:ext uri="{9D8B030D-6E8A-4147-A177-3AD203B41FA5}">
                      <a16:colId xmlns:a16="http://schemas.microsoft.com/office/drawing/2014/main" val="3981618072"/>
                    </a:ext>
                  </a:extLst>
                </a:gridCol>
              </a:tblGrid>
              <a:tr h="280823">
                <a:tc>
                  <a:txBody>
                    <a:bodyPr/>
                    <a:lstStyle/>
                    <a:p>
                      <a:pPr algn="ctr">
                        <a:lnSpc>
                          <a:spcPts val="2000"/>
                        </a:lnSpc>
                      </a:pPr>
                      <a:r>
                        <a:rPr kumimoji="1" lang="ja-JP" altLang="en-US" dirty="0">
                          <a:solidFill>
                            <a:schemeClr val="tx1"/>
                          </a:solidFill>
                        </a:rPr>
                        <a:t>区　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a:txBody>
                    <a:bodyPr/>
                    <a:lstStyle/>
                    <a:p>
                      <a:pPr algn="ctr">
                        <a:lnSpc>
                          <a:spcPts val="2000"/>
                        </a:lnSpc>
                      </a:pPr>
                      <a:r>
                        <a:rPr kumimoji="1" lang="ja-JP" altLang="en-US" dirty="0">
                          <a:solidFill>
                            <a:schemeClr val="tx1"/>
                          </a:solidFill>
                        </a:rPr>
                        <a:t>小学校入学</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a:txBody>
                    <a:bodyPr/>
                    <a:lstStyle/>
                    <a:p>
                      <a:pPr algn="ctr">
                        <a:lnSpc>
                          <a:spcPts val="2000"/>
                        </a:lnSpc>
                      </a:pPr>
                      <a:r>
                        <a:rPr kumimoji="1" lang="ja-JP" altLang="en-US" dirty="0">
                          <a:solidFill>
                            <a:schemeClr val="tx1"/>
                          </a:solidFill>
                        </a:rPr>
                        <a:t>中学校入学</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a:txBody>
                    <a:bodyPr/>
                    <a:lstStyle/>
                    <a:p>
                      <a:pPr algn="ctr">
                        <a:lnSpc>
                          <a:spcPts val="2000"/>
                        </a:lnSpc>
                      </a:pPr>
                      <a:r>
                        <a:rPr kumimoji="1" lang="ja-JP" altLang="en-US" dirty="0">
                          <a:solidFill>
                            <a:schemeClr val="tx1"/>
                          </a:solidFill>
                        </a:rPr>
                        <a:t>高校等入学</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3032451434"/>
                  </a:ext>
                </a:extLst>
              </a:tr>
              <a:tr h="370840">
                <a:tc>
                  <a:txBody>
                    <a:bodyPr/>
                    <a:lstStyle/>
                    <a:p>
                      <a:pPr algn="ctr">
                        <a:lnSpc>
                          <a:spcPts val="2000"/>
                        </a:lnSpc>
                      </a:pPr>
                      <a:r>
                        <a:rPr kumimoji="1" lang="ja-JP" altLang="en-US" b="1" dirty="0"/>
                        <a:t>入学祝金</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a:txBody>
                    <a:bodyPr/>
                    <a:lstStyle/>
                    <a:p>
                      <a:pPr algn="ctr">
                        <a:lnSpc>
                          <a:spcPts val="2000"/>
                        </a:lnSpc>
                      </a:pPr>
                      <a:r>
                        <a:rPr kumimoji="1" lang="en-US" altLang="ja-JP" sz="1800" b="1" dirty="0"/>
                        <a:t>100,000</a:t>
                      </a:r>
                      <a:r>
                        <a:rPr kumimoji="1" lang="ja-JP" altLang="en-US" sz="1800" b="1" dirty="0"/>
                        <a:t>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a:txBody>
                    <a:bodyPr/>
                    <a:lstStyle/>
                    <a:p>
                      <a:pPr algn="ctr">
                        <a:lnSpc>
                          <a:spcPts val="2000"/>
                        </a:lnSpc>
                      </a:pPr>
                      <a:r>
                        <a:rPr kumimoji="1" lang="en-US" altLang="ja-JP" sz="1800" b="1" dirty="0"/>
                        <a:t>150,000</a:t>
                      </a:r>
                      <a:r>
                        <a:rPr kumimoji="1" lang="ja-JP" altLang="en-US" sz="1800" b="1" dirty="0"/>
                        <a:t>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a:txBody>
                    <a:bodyPr/>
                    <a:lstStyle/>
                    <a:p>
                      <a:pPr algn="ctr">
                        <a:lnSpc>
                          <a:spcPts val="2000"/>
                        </a:lnSpc>
                      </a:pPr>
                      <a:r>
                        <a:rPr kumimoji="1" lang="en-US" altLang="ja-JP" sz="1800" b="1" dirty="0"/>
                        <a:t>200,000</a:t>
                      </a:r>
                      <a:r>
                        <a:rPr kumimoji="1" lang="ja-JP" altLang="en-US" sz="1800" b="1" dirty="0"/>
                        <a:t>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3288782191"/>
                  </a:ext>
                </a:extLst>
              </a:tr>
            </a:tbl>
          </a:graphicData>
        </a:graphic>
      </p:graphicFrame>
    </p:spTree>
    <p:extLst>
      <p:ext uri="{BB962C8B-B14F-4D97-AF65-F5344CB8AC3E}">
        <p14:creationId xmlns:p14="http://schemas.microsoft.com/office/powerpoint/2010/main" val="757391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22810" y="3532079"/>
            <a:ext cx="2780409" cy="400110"/>
          </a:xfrm>
          <a:prstGeom prst="rect">
            <a:avLst/>
          </a:prstGeom>
          <a:noFill/>
        </p:spPr>
        <p:txBody>
          <a:bodyPr wrap="square" rtlCol="0">
            <a:spAutoFit/>
          </a:bodyPr>
          <a:lstStyle/>
          <a:p>
            <a:r>
              <a:rPr kumimoji="1" lang="ja-JP" altLang="en-US" sz="2000" b="1" dirty="0">
                <a:latin typeface="メイリオ" panose="020B0604030504040204" pitchFamily="50" charset="-128"/>
                <a:ea typeface="メイリオ" panose="020B0604030504040204" pitchFamily="50" charset="-128"/>
              </a:rPr>
              <a:t>応援金交付までの流れ</a:t>
            </a:r>
          </a:p>
        </p:txBody>
      </p:sp>
      <p:grpSp>
        <p:nvGrpSpPr>
          <p:cNvPr id="7" name="グループ化 6"/>
          <p:cNvGrpSpPr/>
          <p:nvPr/>
        </p:nvGrpSpPr>
        <p:grpSpPr>
          <a:xfrm>
            <a:off x="157100" y="3992840"/>
            <a:ext cx="1877439" cy="387614"/>
            <a:chOff x="403860" y="6903680"/>
            <a:chExt cx="1684020" cy="387614"/>
          </a:xfrm>
        </p:grpSpPr>
        <p:sp>
          <p:nvSpPr>
            <p:cNvPr id="3" name="角丸四角形 2"/>
            <p:cNvSpPr/>
            <p:nvPr/>
          </p:nvSpPr>
          <p:spPr>
            <a:xfrm>
              <a:off x="403860" y="6903680"/>
              <a:ext cx="1684020" cy="387614"/>
            </a:xfrm>
            <a:prstGeom prst="roundRect">
              <a:avLst/>
            </a:prstGeom>
            <a:solidFill>
              <a:schemeClr val="accent2">
                <a:lumMod val="60000"/>
                <a:lumOff val="40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3" name="テキスト ボックス 32"/>
            <p:cNvSpPr txBox="1"/>
            <p:nvPr/>
          </p:nvSpPr>
          <p:spPr>
            <a:xfrm>
              <a:off x="590990" y="6937791"/>
              <a:ext cx="1209822"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①  申請記入</a:t>
              </a:r>
            </a:p>
          </p:txBody>
        </p:sp>
      </p:grpSp>
      <p:grpSp>
        <p:nvGrpSpPr>
          <p:cNvPr id="12" name="グループ化 11"/>
          <p:cNvGrpSpPr/>
          <p:nvPr/>
        </p:nvGrpSpPr>
        <p:grpSpPr>
          <a:xfrm>
            <a:off x="111380" y="7219096"/>
            <a:ext cx="1888541" cy="378044"/>
            <a:chOff x="403860" y="8583076"/>
            <a:chExt cx="1684020" cy="378044"/>
          </a:xfrm>
        </p:grpSpPr>
        <p:sp>
          <p:nvSpPr>
            <p:cNvPr id="32" name="角丸四角形 31"/>
            <p:cNvSpPr/>
            <p:nvPr/>
          </p:nvSpPr>
          <p:spPr>
            <a:xfrm>
              <a:off x="403860" y="8583076"/>
              <a:ext cx="1684020" cy="378044"/>
            </a:xfrm>
            <a:prstGeom prst="roundRect">
              <a:avLst/>
            </a:prstGeom>
            <a:solidFill>
              <a:schemeClr val="accent2">
                <a:lumMod val="60000"/>
                <a:lumOff val="40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7" name="テキスト ボックス 36"/>
            <p:cNvSpPr txBox="1"/>
            <p:nvPr/>
          </p:nvSpPr>
          <p:spPr>
            <a:xfrm>
              <a:off x="403860" y="8641069"/>
              <a:ext cx="1657350" cy="307777"/>
            </a:xfrm>
            <a:prstGeom prst="rect">
              <a:avLst/>
            </a:prstGeom>
            <a:noFill/>
          </p:spPr>
          <p:txBody>
            <a:bodyPr wrap="square" rtlCol="0">
              <a:spAutoFit/>
            </a:bodyPr>
            <a:lstStyle/>
            <a:p>
              <a:pPr algn="ctr"/>
              <a:r>
                <a:rPr kumimoji="1" lang="ja-JP" altLang="en-US" sz="1400" b="1" dirty="0">
                  <a:latin typeface="メイリオ" panose="020B0604030504040204" pitchFamily="50" charset="-128"/>
                  <a:ea typeface="メイリオ" panose="020B0604030504040204" pitchFamily="50" charset="-128"/>
                </a:rPr>
                <a:t>⑤ 応援金交付</a:t>
              </a:r>
            </a:p>
          </p:txBody>
        </p:sp>
      </p:grpSp>
      <p:sp>
        <p:nvSpPr>
          <p:cNvPr id="8" name="下矢印 7"/>
          <p:cNvSpPr/>
          <p:nvPr/>
        </p:nvSpPr>
        <p:spPr>
          <a:xfrm>
            <a:off x="839091" y="4349069"/>
            <a:ext cx="525780" cy="451212"/>
          </a:xfrm>
          <a:prstGeom prst="downArrow">
            <a:avLst>
              <a:gd name="adj1" fmla="val 50000"/>
              <a:gd name="adj2" fmla="val 64855"/>
            </a:avLst>
          </a:prstGeom>
          <a:solidFill>
            <a:schemeClr val="accent2">
              <a:lumMod val="40000"/>
              <a:lumOff val="60000"/>
            </a:schemeClr>
          </a:solidFill>
          <a:ln w="9525">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grpSp>
        <p:nvGrpSpPr>
          <p:cNvPr id="15" name="グループ化 14"/>
          <p:cNvGrpSpPr/>
          <p:nvPr/>
        </p:nvGrpSpPr>
        <p:grpSpPr>
          <a:xfrm>
            <a:off x="2159700" y="3955526"/>
            <a:ext cx="4466781" cy="3621655"/>
            <a:chOff x="2284540" y="6629360"/>
            <a:chExt cx="4466781" cy="3621655"/>
          </a:xfrm>
        </p:grpSpPr>
        <p:sp>
          <p:nvSpPr>
            <p:cNvPr id="19" name="正方形/長方形 18"/>
            <p:cNvSpPr/>
            <p:nvPr/>
          </p:nvSpPr>
          <p:spPr>
            <a:xfrm>
              <a:off x="2284540" y="6629360"/>
              <a:ext cx="4466781" cy="1646605"/>
            </a:xfrm>
            <a:prstGeom prst="rect">
              <a:avLst/>
            </a:prstGeom>
            <a:solidFill>
              <a:schemeClr val="bg1"/>
            </a:solidFill>
            <a:ln>
              <a:solidFill>
                <a:schemeClr val="tx1"/>
              </a:solidFill>
            </a:ln>
          </p:spPr>
          <p:txBody>
            <a:bodyPr wrap="square">
              <a:spAutoFit/>
            </a:bodyPr>
            <a:lstStyle/>
            <a:p>
              <a:r>
                <a:rPr lang="ja-JP" altLang="en-US" sz="1100" dirty="0">
                  <a:latin typeface="メイリオ" panose="020B0604030504040204" pitchFamily="50" charset="-128"/>
                  <a:ea typeface="メイリオ" panose="020B0604030504040204" pitchFamily="50" charset="-128"/>
                </a:rPr>
                <a:t>① 交付申請書兼請求書に必要事項を記入の上、必要書類を添えて</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申請してください。</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②</a:t>
              </a: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提出方法</a:t>
              </a:r>
              <a:r>
                <a:rPr lang="en-US" altLang="ja-JP" sz="1200" b="1"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いずれかの申請方法により提出ください。</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ア．和水町役場窓口で申請</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本庁１階 保健子ども課　三加和支所 地域振興課</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イ．郵送による申請（</a:t>
              </a:r>
              <a:r>
                <a:rPr lang="en-US" altLang="ja-JP" sz="1100" dirty="0">
                  <a:latin typeface="メイリオ" panose="020B0604030504040204" pitchFamily="50" charset="-128"/>
                  <a:ea typeface="メイリオ" panose="020B0604030504040204" pitchFamily="50" charset="-128"/>
                </a:rPr>
                <a:t>R8.9.30</a:t>
              </a:r>
              <a:r>
                <a:rPr lang="ja-JP" altLang="en-US" sz="1100" dirty="0">
                  <a:latin typeface="メイリオ" panose="020B0604030504040204" pitchFamily="50" charset="-128"/>
                  <a:ea typeface="メイリオ" panose="020B0604030504040204" pitchFamily="50" charset="-128"/>
                </a:rPr>
                <a:t>消印有効）</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郵送料等はご負担ください。</a:t>
              </a:r>
              <a:endParaRPr lang="en-US" altLang="ja-JP" sz="1100" dirty="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受付期間</a:t>
              </a:r>
              <a:r>
                <a:rPr lang="en-US" altLang="ja-JP" sz="1200" b="1" dirty="0">
                  <a:latin typeface="メイリオ" panose="020B0604030504040204" pitchFamily="50" charset="-128"/>
                  <a:ea typeface="メイリオ" panose="020B0604030504040204" pitchFamily="50" charset="-128"/>
                </a:rPr>
                <a:t>】</a:t>
              </a:r>
            </a:p>
            <a:p>
              <a:r>
                <a:rPr lang="ja-JP" altLang="en-US" sz="1100" dirty="0">
                  <a:latin typeface="メイリオ" panose="020B0604030504040204" pitchFamily="50" charset="-128"/>
                  <a:ea typeface="メイリオ" panose="020B0604030504040204" pitchFamily="50" charset="-128"/>
                </a:rPr>
                <a:t>　   令和</a:t>
              </a:r>
              <a:r>
                <a:rPr lang="en-US" altLang="ja-JP" sz="1100" dirty="0">
                  <a:latin typeface="メイリオ" panose="020B0604030504040204" pitchFamily="50" charset="-128"/>
                  <a:ea typeface="メイリオ" panose="020B0604030504040204" pitchFamily="50" charset="-128"/>
                </a:rPr>
                <a:t>8</a:t>
              </a:r>
              <a:r>
                <a:rPr lang="ja-JP" altLang="en-US" sz="1100" dirty="0">
                  <a:latin typeface="メイリオ" panose="020B0604030504040204" pitchFamily="50" charset="-128"/>
                  <a:ea typeface="メイリオ" panose="020B0604030504040204" pitchFamily="50" charset="-128"/>
                </a:rPr>
                <a:t>年</a:t>
              </a:r>
              <a:r>
                <a:rPr lang="en-US" altLang="ja-JP" sz="1100" dirty="0">
                  <a:latin typeface="メイリオ" panose="020B0604030504040204" pitchFamily="50" charset="-128"/>
                  <a:ea typeface="メイリオ" panose="020B0604030504040204" pitchFamily="50" charset="-128"/>
                </a:rPr>
                <a:t>7</a:t>
              </a:r>
              <a:r>
                <a:rPr lang="ja-JP" altLang="en-US" sz="1100" dirty="0">
                  <a:latin typeface="メイリオ" panose="020B0604030504040204" pitchFamily="50" charset="-128"/>
                  <a:ea typeface="メイリオ" panose="020B0604030504040204" pitchFamily="50" charset="-128"/>
                </a:rPr>
                <a:t>月</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日</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水</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 ～ 令和</a:t>
              </a:r>
              <a:r>
                <a:rPr lang="en-US" altLang="ja-JP" sz="1100" dirty="0">
                  <a:latin typeface="メイリオ" panose="020B0604030504040204" pitchFamily="50" charset="-128"/>
                  <a:ea typeface="メイリオ" panose="020B0604030504040204" pitchFamily="50" charset="-128"/>
                </a:rPr>
                <a:t>8</a:t>
              </a:r>
              <a:r>
                <a:rPr lang="ja-JP" altLang="en-US" sz="1100" dirty="0">
                  <a:latin typeface="メイリオ" panose="020B0604030504040204" pitchFamily="50" charset="-128"/>
                  <a:ea typeface="メイリオ" panose="020B0604030504040204" pitchFamily="50" charset="-128"/>
                </a:rPr>
                <a:t>年</a:t>
              </a:r>
              <a:r>
                <a:rPr lang="en-US" altLang="ja-JP" sz="1100" dirty="0">
                  <a:latin typeface="メイリオ" panose="020B0604030504040204" pitchFamily="50" charset="-128"/>
                  <a:ea typeface="メイリオ" panose="020B0604030504040204" pitchFamily="50" charset="-128"/>
                </a:rPr>
                <a:t>9</a:t>
              </a:r>
              <a:r>
                <a:rPr lang="ja-JP" altLang="en-US" sz="1100" dirty="0">
                  <a:latin typeface="メイリオ" panose="020B0604030504040204" pitchFamily="50" charset="-128"/>
                  <a:ea typeface="メイリオ" panose="020B0604030504040204" pitchFamily="50" charset="-128"/>
                </a:rPr>
                <a:t>月</a:t>
              </a:r>
              <a:r>
                <a:rPr lang="en-US" altLang="ja-JP" sz="1100" dirty="0">
                  <a:latin typeface="メイリオ" panose="020B0604030504040204" pitchFamily="50" charset="-128"/>
                  <a:ea typeface="メイリオ" panose="020B0604030504040204" pitchFamily="50" charset="-128"/>
                </a:rPr>
                <a:t>30</a:t>
              </a:r>
              <a:r>
                <a:rPr lang="ja-JP" altLang="en-US" sz="1100" dirty="0">
                  <a:latin typeface="メイリオ" panose="020B0604030504040204" pitchFamily="50" charset="-128"/>
                  <a:ea typeface="メイリオ" panose="020B0604030504040204" pitchFamily="50" charset="-128"/>
                </a:rPr>
                <a:t>日</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水</a:t>
              </a:r>
              <a:r>
                <a:rPr lang="en-US" altLang="ja-JP" sz="1100" dirty="0">
                  <a:latin typeface="メイリオ" panose="020B0604030504040204" pitchFamily="50" charset="-128"/>
                  <a:ea typeface="メイリオ" panose="020B0604030504040204" pitchFamily="50" charset="-128"/>
                </a:rPr>
                <a:t>)</a:t>
              </a:r>
            </a:p>
          </p:txBody>
        </p:sp>
        <p:sp>
          <p:nvSpPr>
            <p:cNvPr id="40" name="正方形/長方形 39"/>
            <p:cNvSpPr/>
            <p:nvPr/>
          </p:nvSpPr>
          <p:spPr>
            <a:xfrm>
              <a:off x="2284540" y="8366374"/>
              <a:ext cx="4466781" cy="769441"/>
            </a:xfrm>
            <a:prstGeom prst="rect">
              <a:avLst/>
            </a:prstGeom>
            <a:solidFill>
              <a:schemeClr val="bg1"/>
            </a:solidFill>
            <a:ln>
              <a:solidFill>
                <a:schemeClr val="tx1"/>
              </a:solidFill>
            </a:ln>
          </p:spPr>
          <p:txBody>
            <a:bodyPr wrap="square">
              <a:spAutoFit/>
            </a:bodyPr>
            <a:lstStyle/>
            <a:p>
              <a:r>
                <a:rPr lang="ja-JP" altLang="en-US" sz="1100" dirty="0">
                  <a:latin typeface="メイリオ" panose="020B0604030504040204" pitchFamily="50" charset="-128"/>
                  <a:ea typeface="メイリオ" panose="020B0604030504040204" pitchFamily="50" charset="-128"/>
                </a:rPr>
                <a:t>③ 和水町で申請書類を受理のうえ、町税・使用料等の納税確認など</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書類審査を行います。</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記載内容の不備や必要書類に不足がある場合は、再提出をお願</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en-US" sz="1100" dirty="0" err="1">
                  <a:latin typeface="メイリオ" panose="020B0604030504040204" pitchFamily="50" charset="-128"/>
                  <a:ea typeface="メイリオ" panose="020B0604030504040204" pitchFamily="50" charset="-128"/>
                </a:rPr>
                <a:t>い</a:t>
              </a:r>
              <a:r>
                <a:rPr lang="ja-JP" altLang="en-US" sz="1100" dirty="0">
                  <a:latin typeface="メイリオ" panose="020B0604030504040204" pitchFamily="50" charset="-128"/>
                  <a:ea typeface="メイリオ" panose="020B0604030504040204" pitchFamily="50" charset="-128"/>
                </a:rPr>
                <a:t>することがあります。</a:t>
              </a:r>
              <a:endParaRPr lang="en-US" altLang="ja-JP" sz="1100" dirty="0">
                <a:latin typeface="メイリオ" panose="020B0604030504040204" pitchFamily="50" charset="-128"/>
                <a:ea typeface="メイリオ" panose="020B0604030504040204" pitchFamily="50" charset="-128"/>
              </a:endParaRPr>
            </a:p>
          </p:txBody>
        </p:sp>
        <p:sp>
          <p:nvSpPr>
            <p:cNvPr id="41" name="正方形/長方形 40"/>
            <p:cNvSpPr/>
            <p:nvPr/>
          </p:nvSpPr>
          <p:spPr>
            <a:xfrm>
              <a:off x="2284540" y="9290558"/>
              <a:ext cx="4466781" cy="297517"/>
            </a:xfrm>
            <a:prstGeom prst="rect">
              <a:avLst/>
            </a:prstGeom>
            <a:solidFill>
              <a:schemeClr val="bg1"/>
            </a:solidFill>
            <a:ln>
              <a:solidFill>
                <a:schemeClr val="tx1"/>
              </a:solidFill>
            </a:ln>
          </p:spPr>
          <p:txBody>
            <a:bodyPr wrap="square">
              <a:spAutoFit/>
            </a:bodyPr>
            <a:lstStyle/>
            <a:p>
              <a:pPr>
                <a:lnSpc>
                  <a:spcPts val="1600"/>
                </a:lnSpc>
              </a:pPr>
              <a:r>
                <a:rPr lang="ja-JP" altLang="en-US" sz="1100" dirty="0">
                  <a:latin typeface="メイリオ" panose="020B0604030504040204" pitchFamily="50" charset="-128"/>
                  <a:ea typeface="メイリオ" panose="020B0604030504040204" pitchFamily="50" charset="-128"/>
                </a:rPr>
                <a:t>④ 審査の結果を「補助金交付決定通知書」により通知します。</a:t>
              </a:r>
            </a:p>
          </p:txBody>
        </p:sp>
        <p:sp>
          <p:nvSpPr>
            <p:cNvPr id="42" name="正方形/長方形 41"/>
            <p:cNvSpPr/>
            <p:nvPr/>
          </p:nvSpPr>
          <p:spPr>
            <a:xfrm>
              <a:off x="2284540" y="9953498"/>
              <a:ext cx="4466781" cy="297517"/>
            </a:xfrm>
            <a:prstGeom prst="rect">
              <a:avLst/>
            </a:prstGeom>
            <a:solidFill>
              <a:schemeClr val="bg1"/>
            </a:solidFill>
            <a:ln>
              <a:solidFill>
                <a:schemeClr val="tx1"/>
              </a:solidFill>
            </a:ln>
          </p:spPr>
          <p:txBody>
            <a:bodyPr wrap="square">
              <a:spAutoFit/>
            </a:bodyPr>
            <a:lstStyle/>
            <a:p>
              <a:pPr>
                <a:lnSpc>
                  <a:spcPts val="1600"/>
                </a:lnSpc>
              </a:pPr>
              <a:r>
                <a:rPr lang="ja-JP" altLang="en-US" sz="1100" dirty="0">
                  <a:latin typeface="メイリオ" panose="020B0604030504040204" pitchFamily="50" charset="-128"/>
                  <a:ea typeface="メイリオ" panose="020B0604030504040204" pitchFamily="50" charset="-128"/>
                </a:rPr>
                <a:t>⑤ 申請書兼請求書に記載の振込口座へ応援金を振り込みます。</a:t>
              </a:r>
              <a:endParaRPr lang="en-US" altLang="ja-JP" sz="1100" dirty="0">
                <a:latin typeface="メイリオ" panose="020B0604030504040204" pitchFamily="50" charset="-128"/>
                <a:ea typeface="メイリオ" panose="020B0604030504040204" pitchFamily="50" charset="-128"/>
              </a:endParaRPr>
            </a:p>
          </p:txBody>
        </p:sp>
      </p:grpSp>
      <p:grpSp>
        <p:nvGrpSpPr>
          <p:cNvPr id="17" name="グループ化 16"/>
          <p:cNvGrpSpPr/>
          <p:nvPr/>
        </p:nvGrpSpPr>
        <p:grpSpPr>
          <a:xfrm>
            <a:off x="122811" y="0"/>
            <a:ext cx="6735189" cy="3366543"/>
            <a:chOff x="122811" y="-236220"/>
            <a:chExt cx="6735189" cy="3366543"/>
          </a:xfrm>
        </p:grpSpPr>
        <p:sp>
          <p:nvSpPr>
            <p:cNvPr id="6" name="角丸四角形 5"/>
            <p:cNvSpPr/>
            <p:nvPr/>
          </p:nvSpPr>
          <p:spPr>
            <a:xfrm>
              <a:off x="122811" y="114300"/>
              <a:ext cx="6582789" cy="3016023"/>
            </a:xfrm>
            <a:prstGeom prst="roundRect">
              <a:avLst>
                <a:gd name="adj" fmla="val 1760"/>
              </a:avLst>
            </a:prstGeom>
            <a:pattFill prst="pct20">
              <a:fgClr>
                <a:srgbClr val="FF99FF"/>
              </a:fgClr>
              <a:bgClr>
                <a:schemeClr val="bg1"/>
              </a:bgClr>
            </a:pattFill>
            <a:ln w="28575"/>
          </p:spPr>
          <p:style>
            <a:lnRef idx="2">
              <a:schemeClr val="accent5"/>
            </a:lnRef>
            <a:fillRef idx="1">
              <a:schemeClr val="lt1"/>
            </a:fillRef>
            <a:effectRef idx="0">
              <a:schemeClr val="accent5"/>
            </a:effectRef>
            <a:fontRef idx="minor">
              <a:schemeClr val="dk1"/>
            </a:fontRef>
          </p:style>
          <p:txBody>
            <a:bodyPr rtlCol="0" anchor="t"/>
            <a:lstStyle/>
            <a:p>
              <a:r>
                <a:rPr kumimoji="1" lang="ja-JP" altLang="en-US" sz="1600" b="1" dirty="0">
                  <a:solidFill>
                    <a:schemeClr val="tx1"/>
                  </a:solidFill>
                  <a:latin typeface="メイリオ" panose="020B0604030504040204" pitchFamily="50" charset="-128"/>
                  <a:ea typeface="メイリオ" panose="020B0604030504040204" pitchFamily="50" charset="-128"/>
                </a:rPr>
                <a:t>◆申請に必要なもの（必要書類）</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nSpc>
                  <a:spcPts val="800"/>
                </a:lnSpc>
              </a:pPr>
              <a:endParaRPr kumimoji="1" lang="en-US" altLang="ja-JP" sz="900" dirty="0">
                <a:solidFill>
                  <a:schemeClr val="tx1"/>
                </a:solidFill>
                <a:latin typeface="メイリオ" panose="020B0604030504040204" pitchFamily="50" charset="-128"/>
                <a:ea typeface="メイリオ" panose="020B0604030504040204" pitchFamily="50" charset="-128"/>
              </a:endParaRPr>
            </a:p>
            <a:p>
              <a:r>
                <a:rPr kumimoji="1" lang="en-US" altLang="ja-JP" sz="1400" dirty="0">
                  <a:solidFill>
                    <a:schemeClr val="tx1"/>
                  </a:solidFill>
                  <a:latin typeface="メイリオ" panose="020B0604030504040204" pitchFamily="50" charset="-128"/>
                  <a:ea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rPr>
                <a:t>書式</a:t>
              </a:r>
              <a:r>
                <a:rPr kumimoji="1" lang="en-US" altLang="ja-JP" sz="1400" dirty="0">
                  <a:solidFill>
                    <a:schemeClr val="tx1"/>
                  </a:solidFill>
                  <a:latin typeface="メイリオ" panose="020B0604030504040204" pitchFamily="50" charset="-128"/>
                  <a:ea typeface="メイリオ" panose="020B0604030504040204" pitchFamily="50" charset="-128"/>
                </a:rPr>
                <a:t>】</a:t>
              </a:r>
            </a:p>
            <a:p>
              <a:r>
                <a:rPr kumimoji="1" lang="ja-JP" altLang="en-US" sz="1400" dirty="0">
                  <a:solidFill>
                    <a:schemeClr val="tx1"/>
                  </a:solidFill>
                  <a:latin typeface="メイリオ" panose="020B0604030504040204" pitchFamily="50" charset="-128"/>
                  <a:ea typeface="メイリオ" panose="020B0604030504040204" pitchFamily="50" charset="-128"/>
                </a:rPr>
                <a:t>　□ 和水町わくわく子育て応援金交付申請書兼請求書（様式第１号）</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nSpc>
                  <a:spcPts val="1000"/>
                </a:lnSpc>
              </a:pPr>
              <a:endParaRPr kumimoji="1" lang="en-US" altLang="ja-JP" sz="800" dirty="0">
                <a:solidFill>
                  <a:schemeClr val="tx1"/>
                </a:solidFill>
                <a:latin typeface="メイリオ" panose="020B0604030504040204" pitchFamily="50" charset="-128"/>
                <a:ea typeface="メイリオ" panose="020B0604030504040204" pitchFamily="50" charset="-128"/>
              </a:endParaRPr>
            </a:p>
            <a:p>
              <a:pPr>
                <a:lnSpc>
                  <a:spcPts val="1000"/>
                </a:lnSpc>
              </a:pPr>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kumimoji="1" lang="en-US" altLang="ja-JP" sz="1400" dirty="0">
                  <a:solidFill>
                    <a:schemeClr val="tx1"/>
                  </a:solidFill>
                  <a:latin typeface="メイリオ" panose="020B0604030504040204" pitchFamily="50" charset="-128"/>
                  <a:ea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rPr>
                <a:t>和水町に転入した世帯の場合</a:t>
              </a:r>
              <a:r>
                <a:rPr kumimoji="1" lang="en-US" altLang="ja-JP" sz="1400" dirty="0">
                  <a:solidFill>
                    <a:schemeClr val="tx1"/>
                  </a:solidFill>
                  <a:latin typeface="メイリオ" panose="020B0604030504040204" pitchFamily="50" charset="-128"/>
                  <a:ea typeface="メイリオ" panose="020B0604030504040204" pitchFamily="50" charset="-128"/>
                </a:rPr>
                <a:t>】</a:t>
              </a:r>
            </a:p>
            <a:p>
              <a:pPr>
                <a:lnSpc>
                  <a:spcPts val="2000"/>
                </a:lnSpc>
              </a:pPr>
              <a:r>
                <a:rPr kumimoji="1" lang="ja-JP" altLang="en-US" sz="1400" dirty="0">
                  <a:solidFill>
                    <a:schemeClr val="tx1"/>
                  </a:solidFill>
                  <a:latin typeface="メイリオ" panose="020B0604030504040204" pitchFamily="50" charset="-128"/>
                  <a:ea typeface="メイリオ" panose="020B0604030504040204" pitchFamily="50" charset="-128"/>
                </a:rPr>
                <a:t>　□ 未納がない証明書（税金の滞納がないことを証明する書類）</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nSpc>
                  <a:spcPts val="1500"/>
                </a:lnSpc>
              </a:pPr>
              <a:r>
                <a:rPr kumimoji="1" lang="ja-JP" altLang="en-US" sz="800" dirty="0">
                  <a:solidFill>
                    <a:schemeClr val="tx1"/>
                  </a:solidFill>
                  <a:latin typeface="メイリオ" panose="020B0604030504040204" pitchFamily="50" charset="-128"/>
                  <a:ea typeface="メイリオ" panose="020B0604030504040204" pitchFamily="50" charset="-128"/>
                </a:rPr>
                <a:t>　　</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50" u="sng" dirty="0">
                  <a:solidFill>
                    <a:schemeClr val="tx1"/>
                  </a:solidFill>
                  <a:latin typeface="メイリオ" panose="020B0604030504040204" pitchFamily="50" charset="-128"/>
                  <a:ea typeface="メイリオ" panose="020B0604030504040204" pitchFamily="50" charset="-128"/>
                </a:rPr>
                <a:t>令和７年</a:t>
              </a:r>
              <a:r>
                <a:rPr kumimoji="1" lang="en-US" altLang="ja-JP" sz="1050" u="sng" dirty="0">
                  <a:solidFill>
                    <a:schemeClr val="tx1"/>
                  </a:solidFill>
                  <a:latin typeface="メイリオ" panose="020B0604030504040204" pitchFamily="50" charset="-128"/>
                  <a:ea typeface="メイリオ" panose="020B0604030504040204" pitchFamily="50" charset="-128"/>
                </a:rPr>
                <a:t>1</a:t>
              </a:r>
              <a:r>
                <a:rPr kumimoji="1" lang="ja-JP" altLang="en-US" sz="1050" u="sng" dirty="0">
                  <a:solidFill>
                    <a:schemeClr val="tx1"/>
                  </a:solidFill>
                  <a:latin typeface="メイリオ" panose="020B0604030504040204" pitchFamily="50" charset="-128"/>
                  <a:ea typeface="メイリオ" panose="020B0604030504040204" pitchFamily="50" charset="-128"/>
                </a:rPr>
                <a:t>月</a:t>
              </a:r>
              <a:r>
                <a:rPr kumimoji="1" lang="en-US" altLang="ja-JP" sz="1050" u="sng" dirty="0">
                  <a:solidFill>
                    <a:schemeClr val="tx1"/>
                  </a:solidFill>
                  <a:latin typeface="メイリオ" panose="020B0604030504040204" pitchFamily="50" charset="-128"/>
                  <a:ea typeface="メイリオ" panose="020B0604030504040204" pitchFamily="50" charset="-128"/>
                </a:rPr>
                <a:t>1</a:t>
              </a:r>
              <a:r>
                <a:rPr kumimoji="1" lang="ja-JP" altLang="en-US" sz="1050" u="sng" dirty="0">
                  <a:solidFill>
                    <a:schemeClr val="tx1"/>
                  </a:solidFill>
                  <a:latin typeface="メイリオ" panose="020B0604030504040204" pitchFamily="50" charset="-128"/>
                  <a:ea typeface="メイリオ" panose="020B0604030504040204" pitchFamily="50" charset="-128"/>
                </a:rPr>
                <a:t>日以降に、和水町に転入した場合</a:t>
              </a:r>
              <a:r>
                <a:rPr kumimoji="1" lang="ja-JP" altLang="en-US" sz="1000" dirty="0">
                  <a:solidFill>
                    <a:schemeClr val="tx1"/>
                  </a:solidFill>
                  <a:latin typeface="メイリオ" panose="020B0604030504040204" pitchFamily="50" charset="-128"/>
                  <a:ea typeface="メイリオ" panose="020B0604030504040204" pitchFamily="50" charset="-128"/>
                </a:rPr>
                <a:t>は、転入前の市区町村から上記書類を取得してください。</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a:lnSpc>
                  <a:spcPts val="1000"/>
                </a:lnSpc>
              </a:pPr>
              <a:endParaRPr kumimoji="1" lang="en-US" altLang="ja-JP" sz="800" dirty="0">
                <a:solidFill>
                  <a:schemeClr val="tx1"/>
                </a:solidFill>
                <a:latin typeface="メイリオ" panose="020B0604030504040204" pitchFamily="50" charset="-128"/>
                <a:ea typeface="メイリオ" panose="020B0604030504040204" pitchFamily="50" charset="-128"/>
              </a:endParaRPr>
            </a:p>
            <a:p>
              <a:pPr>
                <a:lnSpc>
                  <a:spcPts val="1000"/>
                </a:lnSpc>
              </a:pPr>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kumimoji="1" lang="en-US" altLang="ja-JP" sz="1400" dirty="0">
                  <a:solidFill>
                    <a:schemeClr val="tx1"/>
                  </a:solidFill>
                  <a:latin typeface="メイリオ" panose="020B0604030504040204" pitchFamily="50" charset="-128"/>
                  <a:ea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rPr>
                <a:t>町外の学校等に入学した場合</a:t>
              </a:r>
              <a:r>
                <a:rPr kumimoji="1" lang="en-US" altLang="ja-JP" sz="1400" dirty="0">
                  <a:solidFill>
                    <a:schemeClr val="tx1"/>
                  </a:solidFill>
                  <a:latin typeface="メイリオ" panose="020B0604030504040204" pitchFamily="50" charset="-128"/>
                  <a:ea typeface="メイリオ" panose="020B0604030504040204" pitchFamily="50" charset="-128"/>
                </a:rPr>
                <a:t>】</a:t>
              </a:r>
            </a:p>
            <a:p>
              <a:r>
                <a:rPr kumimoji="1" lang="ja-JP" altLang="en-US" sz="1400" dirty="0">
                  <a:solidFill>
                    <a:schemeClr val="tx1"/>
                  </a:solidFill>
                  <a:latin typeface="メイリオ" panose="020B0604030504040204" pitchFamily="50" charset="-128"/>
                  <a:ea typeface="メイリオ" panose="020B0604030504040204" pitchFamily="50" charset="-128"/>
                </a:rPr>
                <a:t>　□ 在学証明書</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a:lnSpc>
                  <a:spcPts val="1500"/>
                </a:lnSpc>
              </a:pPr>
              <a:r>
                <a:rPr kumimoji="1" lang="ja-JP" altLang="en-US" sz="1000" dirty="0">
                  <a:solidFill>
                    <a:schemeClr val="tx1"/>
                  </a:solidFill>
                  <a:latin typeface="メイリオ" panose="020B0604030504040204" pitchFamily="50" charset="-128"/>
                  <a:ea typeface="メイリオ" panose="020B0604030504040204" pitchFamily="50" charset="-128"/>
                </a:rPr>
                <a:t>　　</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入学する学校等から取得してください。</a:t>
              </a:r>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p:txBody>
        </p:sp>
        <p:pic>
          <p:nvPicPr>
            <p:cNvPr id="5" name="図 4"/>
            <p:cNvPicPr>
              <a:picLocks noChangeAspect="1"/>
            </p:cNvPicPr>
            <p:nvPr/>
          </p:nvPicPr>
          <p:blipFill>
            <a:blip r:embed="rId2">
              <a:extLst>
                <a:ext uri="{BEBA8EAE-BF5A-486C-A8C5-ECC9F3942E4B}">
                  <a14:imgProps xmlns:a14="http://schemas.microsoft.com/office/drawing/2010/main">
                    <a14:imgLayer r:embed="rId3">
                      <a14:imgEffect>
                        <a14:backgroundRemoval t="1031" b="96220" l="0" r="100000"/>
                      </a14:imgEffect>
                    </a14:imgLayer>
                  </a14:imgProps>
                </a:ext>
                <a:ext uri="{28A0092B-C50C-407E-A947-70E740481C1C}">
                  <a14:useLocalDpi xmlns:a14="http://schemas.microsoft.com/office/drawing/2010/main" val="0"/>
                </a:ext>
              </a:extLst>
            </a:blip>
            <a:stretch>
              <a:fillRect/>
            </a:stretch>
          </p:blipFill>
          <p:spPr>
            <a:xfrm>
              <a:off x="5809274" y="-236220"/>
              <a:ext cx="1048726" cy="1573089"/>
            </a:xfrm>
            <a:prstGeom prst="rect">
              <a:avLst/>
            </a:prstGeom>
          </p:spPr>
        </p:pic>
      </p:grpSp>
      <p:grpSp>
        <p:nvGrpSpPr>
          <p:cNvPr id="13" name="グループ化 12"/>
          <p:cNvGrpSpPr/>
          <p:nvPr/>
        </p:nvGrpSpPr>
        <p:grpSpPr>
          <a:xfrm>
            <a:off x="111381" y="6556156"/>
            <a:ext cx="1913478" cy="378044"/>
            <a:chOff x="279021" y="6053236"/>
            <a:chExt cx="1684020" cy="378044"/>
          </a:xfrm>
        </p:grpSpPr>
        <p:sp>
          <p:nvSpPr>
            <p:cNvPr id="31" name="角丸四角形 30"/>
            <p:cNvSpPr/>
            <p:nvPr/>
          </p:nvSpPr>
          <p:spPr>
            <a:xfrm>
              <a:off x="279021" y="6053236"/>
              <a:ext cx="1684020" cy="378044"/>
            </a:xfrm>
            <a:prstGeom prst="roundRect">
              <a:avLst/>
            </a:prstGeom>
            <a:solidFill>
              <a:schemeClr val="accent2">
                <a:lumMod val="60000"/>
                <a:lumOff val="40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5" name="テキスト ボックス 34"/>
            <p:cNvSpPr txBox="1"/>
            <p:nvPr/>
          </p:nvSpPr>
          <p:spPr>
            <a:xfrm>
              <a:off x="290451" y="6121736"/>
              <a:ext cx="1657350" cy="307777"/>
            </a:xfrm>
            <a:prstGeom prst="rect">
              <a:avLst/>
            </a:prstGeom>
            <a:noFill/>
          </p:spPr>
          <p:txBody>
            <a:bodyPr wrap="square" rtlCol="0">
              <a:spAutoFit/>
            </a:bodyPr>
            <a:lstStyle/>
            <a:p>
              <a:pPr algn="ctr"/>
              <a:r>
                <a:rPr kumimoji="1" lang="ja-JP" altLang="en-US" sz="1400" b="1" dirty="0">
                  <a:latin typeface="メイリオ" panose="020B0604030504040204" pitchFamily="50" charset="-128"/>
                  <a:ea typeface="メイリオ" panose="020B0604030504040204" pitchFamily="50" charset="-128"/>
                </a:rPr>
                <a:t>④ 交付決定通知</a:t>
              </a:r>
            </a:p>
          </p:txBody>
        </p:sp>
      </p:grpSp>
      <p:grpSp>
        <p:nvGrpSpPr>
          <p:cNvPr id="10" name="グループ化 9"/>
          <p:cNvGrpSpPr/>
          <p:nvPr/>
        </p:nvGrpSpPr>
        <p:grpSpPr>
          <a:xfrm>
            <a:off x="84711" y="5646552"/>
            <a:ext cx="1957448" cy="595957"/>
            <a:chOff x="252351" y="4991232"/>
            <a:chExt cx="1710690" cy="595957"/>
          </a:xfrm>
        </p:grpSpPr>
        <p:sp>
          <p:nvSpPr>
            <p:cNvPr id="30" name="角丸四角形 29"/>
            <p:cNvSpPr/>
            <p:nvPr/>
          </p:nvSpPr>
          <p:spPr>
            <a:xfrm>
              <a:off x="279021" y="4991232"/>
              <a:ext cx="1684020" cy="595957"/>
            </a:xfrm>
            <a:prstGeom prst="roundRect">
              <a:avLst/>
            </a:prstGeom>
            <a:solidFill>
              <a:schemeClr val="accent2">
                <a:lumMod val="60000"/>
                <a:lumOff val="40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4" name="テキスト ボックス 33"/>
            <p:cNvSpPr txBox="1"/>
            <p:nvPr/>
          </p:nvSpPr>
          <p:spPr>
            <a:xfrm>
              <a:off x="252351" y="5027214"/>
              <a:ext cx="1684020"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　  ③ 書類受理</a:t>
              </a:r>
            </a:p>
          </p:txBody>
        </p:sp>
        <p:sp>
          <p:nvSpPr>
            <p:cNvPr id="45" name="テキスト ボックス 44"/>
            <p:cNvSpPr txBox="1"/>
            <p:nvPr/>
          </p:nvSpPr>
          <p:spPr>
            <a:xfrm>
              <a:off x="279021" y="5279412"/>
              <a:ext cx="1684020" cy="307777"/>
            </a:xfrm>
            <a:prstGeom prst="rect">
              <a:avLst/>
            </a:prstGeom>
            <a:noFill/>
          </p:spPr>
          <p:txBody>
            <a:bodyPr wrap="square" rtlCol="0">
              <a:spAutoFit/>
            </a:bodyPr>
            <a:lstStyle/>
            <a:p>
              <a:pPr algn="ctr"/>
              <a:r>
                <a:rPr kumimoji="1" lang="ja-JP" altLang="en-US" sz="1400" b="1" dirty="0">
                  <a:latin typeface="メイリオ" panose="020B0604030504040204" pitchFamily="50" charset="-128"/>
                  <a:ea typeface="メイリオ" panose="020B0604030504040204" pitchFamily="50" charset="-128"/>
                </a:rPr>
                <a:t>納税等確認・審査</a:t>
              </a:r>
            </a:p>
          </p:txBody>
        </p:sp>
      </p:grpSp>
      <p:grpSp>
        <p:nvGrpSpPr>
          <p:cNvPr id="46" name="グループ化 45"/>
          <p:cNvGrpSpPr/>
          <p:nvPr/>
        </p:nvGrpSpPr>
        <p:grpSpPr>
          <a:xfrm>
            <a:off x="138051" y="4848230"/>
            <a:ext cx="1911728" cy="378044"/>
            <a:chOff x="279021" y="6053236"/>
            <a:chExt cx="1684020" cy="378044"/>
          </a:xfrm>
        </p:grpSpPr>
        <p:sp>
          <p:nvSpPr>
            <p:cNvPr id="47" name="角丸四角形 46"/>
            <p:cNvSpPr/>
            <p:nvPr/>
          </p:nvSpPr>
          <p:spPr>
            <a:xfrm>
              <a:off x="279021" y="6053236"/>
              <a:ext cx="1684020" cy="378044"/>
            </a:xfrm>
            <a:prstGeom prst="roundRect">
              <a:avLst/>
            </a:prstGeom>
            <a:solidFill>
              <a:schemeClr val="accent2">
                <a:lumMod val="60000"/>
                <a:lumOff val="40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48" name="テキスト ボックス 47"/>
            <p:cNvSpPr txBox="1"/>
            <p:nvPr/>
          </p:nvSpPr>
          <p:spPr>
            <a:xfrm>
              <a:off x="290451" y="6121736"/>
              <a:ext cx="1657350"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    ② 書類提出</a:t>
              </a:r>
            </a:p>
          </p:txBody>
        </p:sp>
      </p:grpSp>
      <p:sp>
        <p:nvSpPr>
          <p:cNvPr id="38" name="下矢印 37"/>
          <p:cNvSpPr/>
          <p:nvPr/>
        </p:nvSpPr>
        <p:spPr>
          <a:xfrm>
            <a:off x="831471" y="6211950"/>
            <a:ext cx="525780" cy="330695"/>
          </a:xfrm>
          <a:prstGeom prst="downArrow">
            <a:avLst>
              <a:gd name="adj1" fmla="val 50000"/>
              <a:gd name="adj2" fmla="val 58705"/>
            </a:avLst>
          </a:prstGeom>
          <a:solidFill>
            <a:schemeClr val="accent2">
              <a:lumMod val="40000"/>
              <a:lumOff val="60000"/>
            </a:schemeClr>
          </a:solidFill>
          <a:ln w="9525">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sp>
        <p:nvSpPr>
          <p:cNvPr id="39" name="下矢印 38"/>
          <p:cNvSpPr/>
          <p:nvPr/>
        </p:nvSpPr>
        <p:spPr>
          <a:xfrm>
            <a:off x="831471" y="6896100"/>
            <a:ext cx="525780" cy="307707"/>
          </a:xfrm>
          <a:prstGeom prst="downArrow">
            <a:avLst>
              <a:gd name="adj1" fmla="val 50000"/>
              <a:gd name="adj2" fmla="val 64855"/>
            </a:avLst>
          </a:prstGeom>
          <a:solidFill>
            <a:schemeClr val="accent2">
              <a:lumMod val="40000"/>
              <a:lumOff val="60000"/>
            </a:schemeClr>
          </a:solidFill>
          <a:ln w="9525">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sp>
        <p:nvSpPr>
          <p:cNvPr id="51" name="角丸四角形 50"/>
          <p:cNvSpPr/>
          <p:nvPr/>
        </p:nvSpPr>
        <p:spPr>
          <a:xfrm>
            <a:off x="122810" y="7782976"/>
            <a:ext cx="6569812" cy="1280160"/>
          </a:xfrm>
          <a:prstGeom prst="roundRect">
            <a:avLst>
              <a:gd name="adj" fmla="val 1760"/>
            </a:avLst>
          </a:prstGeom>
          <a:pattFill prst="pct20">
            <a:fgClr>
              <a:srgbClr val="FF99FF"/>
            </a:fgClr>
            <a:bgClr>
              <a:schemeClr val="bg1"/>
            </a:bgClr>
          </a:pattFill>
          <a:ln w="28575"/>
        </p:spPr>
        <p:style>
          <a:lnRef idx="2">
            <a:schemeClr val="accent5"/>
          </a:lnRef>
          <a:fillRef idx="1">
            <a:schemeClr val="lt1"/>
          </a:fillRef>
          <a:effectRef idx="0">
            <a:schemeClr val="accent5"/>
          </a:effectRef>
          <a:fontRef idx="minor">
            <a:schemeClr val="dk1"/>
          </a:fontRef>
        </p:style>
        <p:txBody>
          <a:bodyPr rtlCol="0" anchor="t"/>
          <a:lstStyle/>
          <a:p>
            <a:r>
              <a:rPr kumimoji="1" lang="ja-JP" altLang="en-US" b="1" dirty="0">
                <a:solidFill>
                  <a:schemeClr val="tx1"/>
                </a:solidFill>
                <a:latin typeface="メイリオ" panose="020B0604030504040204" pitchFamily="50" charset="-128"/>
                <a:ea typeface="メイリオ" panose="020B0604030504040204" pitchFamily="50" charset="-128"/>
              </a:rPr>
              <a:t>◇応援金の返還</a:t>
            </a:r>
            <a:endParaRPr kumimoji="1" lang="en-US" altLang="ja-JP" sz="1000" dirty="0">
              <a:solidFill>
                <a:schemeClr val="tx1"/>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(1)</a:t>
            </a:r>
            <a:r>
              <a:rPr lang="ja-JP" altLang="en-US" sz="1200" dirty="0">
                <a:latin typeface="メイリオ" panose="020B0604030504040204" pitchFamily="50" charset="-128"/>
                <a:ea typeface="メイリオ" panose="020B0604030504040204" pitchFamily="50" charset="-128"/>
              </a:rPr>
              <a:t> </a:t>
            </a:r>
            <a:r>
              <a:rPr lang="ja-JP" altLang="ja-JP" sz="1200" dirty="0">
                <a:latin typeface="メイリオ" panose="020B0604030504040204" pitchFamily="50" charset="-128"/>
                <a:ea typeface="メイリオ" panose="020B0604030504040204" pitchFamily="50" charset="-128"/>
              </a:rPr>
              <a:t>応援金の交付を受けた者</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養育する者</a:t>
            </a:r>
            <a:r>
              <a:rPr lang="en-US" altLang="ja-JP" sz="1200" dirty="0">
                <a:latin typeface="メイリオ" panose="020B0604030504040204" pitchFamily="50" charset="-128"/>
                <a:ea typeface="メイリオ" panose="020B0604030504040204" pitchFamily="50" charset="-128"/>
              </a:rPr>
              <a:t>)</a:t>
            </a:r>
            <a:r>
              <a:rPr lang="ja-JP" altLang="ja-JP" sz="1200" dirty="0">
                <a:latin typeface="メイリオ" panose="020B0604030504040204" pitchFamily="50" charset="-128"/>
                <a:ea typeface="メイリオ" panose="020B0604030504040204" pitchFamily="50" charset="-128"/>
              </a:rPr>
              <a:t>が、交付決定の日から</a:t>
            </a:r>
            <a:r>
              <a:rPr lang="en-US" altLang="ja-JP" sz="1400" b="1" dirty="0">
                <a:latin typeface="メイリオ" panose="020B0604030504040204" pitchFamily="50" charset="-128"/>
                <a:ea typeface="メイリオ" panose="020B0604030504040204" pitchFamily="50" charset="-128"/>
              </a:rPr>
              <a:t>1</a:t>
            </a:r>
            <a:r>
              <a:rPr lang="ja-JP" altLang="ja-JP" sz="1400" b="1" dirty="0">
                <a:latin typeface="メイリオ" panose="020B0604030504040204" pitchFamily="50" charset="-128"/>
                <a:ea typeface="メイリオ" panose="020B0604030504040204" pitchFamily="50" charset="-128"/>
              </a:rPr>
              <a:t>年以内に生活の本拠</a:t>
            </a:r>
            <a:endParaRPr lang="en-US" altLang="ja-JP" sz="1400" b="1" dirty="0">
              <a:latin typeface="メイリオ" panose="020B0604030504040204" pitchFamily="50" charset="-128"/>
              <a:ea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rPr>
              <a:t>　　</a:t>
            </a:r>
            <a:r>
              <a:rPr lang="ja-JP" altLang="ja-JP" sz="1400" b="1" dirty="0">
                <a:latin typeface="メイリオ" panose="020B0604030504040204" pitchFamily="50" charset="-128"/>
                <a:ea typeface="メイリオ" panose="020B0604030504040204" pitchFamily="50" charset="-128"/>
              </a:rPr>
              <a:t>を他の市町村に移すこととなったとき。</a:t>
            </a:r>
            <a:endParaRPr lang="en-US" altLang="ja-JP" sz="1400" b="1" dirty="0">
              <a:latin typeface="メイリオ" panose="020B0604030504040204" pitchFamily="50" charset="-128"/>
              <a:ea typeface="メイリオ" panose="020B0604030504040204" pitchFamily="50" charset="-128"/>
            </a:endParaRPr>
          </a:p>
          <a:p>
            <a:endParaRPr lang="ja-JP" altLang="ja-JP" sz="4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(2) </a:t>
            </a:r>
            <a:r>
              <a:rPr lang="ja-JP" altLang="ja-JP" sz="1200" dirty="0">
                <a:latin typeface="メイリオ" panose="020B0604030504040204" pitchFamily="50" charset="-128"/>
                <a:ea typeface="メイリオ" panose="020B0604030504040204" pitchFamily="50" charset="-128"/>
              </a:rPr>
              <a:t>虚偽の申請その他不正の手段により、応援金の交付決定又は交付を受けたとき。</a:t>
            </a:r>
          </a:p>
          <a:p>
            <a:endParaRPr lang="en-US" altLang="ja-JP" sz="300" dirty="0">
              <a:latin typeface="メイリオ" panose="020B0604030504040204" pitchFamily="50" charset="-128"/>
              <a:ea typeface="メイリオ" panose="020B0604030504040204" pitchFamily="50" charset="-128"/>
            </a:endParaRPr>
          </a:p>
          <a:p>
            <a:r>
              <a:rPr lang="en-US" altLang="ja-JP" sz="1200" dirty="0">
                <a:latin typeface="メイリオ" panose="020B0604030504040204" pitchFamily="50" charset="-128"/>
                <a:ea typeface="メイリオ" panose="020B0604030504040204" pitchFamily="50" charset="-128"/>
              </a:rPr>
              <a:t>   (3) </a:t>
            </a:r>
            <a:r>
              <a:rPr lang="ja-JP" altLang="ja-JP" sz="1200" dirty="0">
                <a:latin typeface="メイリオ" panose="020B0604030504040204" pitchFamily="50" charset="-128"/>
                <a:ea typeface="メイリオ" panose="020B0604030504040204" pitchFamily="50" charset="-128"/>
              </a:rPr>
              <a:t>町長が適当でないと認めたとき。</a:t>
            </a:r>
          </a:p>
          <a:p>
            <a:pPr>
              <a:lnSpc>
                <a:spcPts val="1000"/>
              </a:lnSpc>
            </a:pPr>
            <a:endParaRPr kumimoji="1" lang="en-US" altLang="ja-JP" sz="800" dirty="0">
              <a:solidFill>
                <a:schemeClr val="tx1"/>
              </a:solidFill>
              <a:latin typeface="メイリオ" panose="020B0604030504040204" pitchFamily="50" charset="-128"/>
              <a:ea typeface="メイリオ"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49" name="下矢印 48"/>
          <p:cNvSpPr/>
          <p:nvPr/>
        </p:nvSpPr>
        <p:spPr>
          <a:xfrm>
            <a:off x="821946" y="5203463"/>
            <a:ext cx="525780" cy="449786"/>
          </a:xfrm>
          <a:prstGeom prst="downArrow">
            <a:avLst>
              <a:gd name="adj1" fmla="val 50000"/>
              <a:gd name="adj2" fmla="val 52440"/>
            </a:avLst>
          </a:prstGeom>
          <a:solidFill>
            <a:schemeClr val="accent2">
              <a:lumMod val="40000"/>
              <a:lumOff val="60000"/>
            </a:schemeClr>
          </a:solidFill>
          <a:ln w="9525">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0856904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b="1" dirty="0" smtClean="0">
            <a:latin typeface="Meiryo UI" panose="020B0604030504040204" pitchFamily="50" charset="-128"/>
            <a:ea typeface="Meiryo UI" panose="020B0604030504040204" pitchFamily="50" charset="-128"/>
          </a:defRPr>
        </a:defPPr>
      </a:lstStyle>
      <a:style>
        <a:lnRef idx="2">
          <a:schemeClr val="accent5">
            <a:shade val="50000"/>
          </a:schemeClr>
        </a:lnRef>
        <a:fillRef idx="1">
          <a:schemeClr val="accent5"/>
        </a:fillRef>
        <a:effectRef idx="0">
          <a:schemeClr val="accent5"/>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af4509c-bf81-477d-8d78-d92db982eff6" xsi:nil="true"/>
    <lcf76f155ced4ddcb4097134ff3c332f xmlns="ce3c2a44-7a58-4516-be75-089d85d0ebb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F5B19A9857EBE49AF4EA2A15EB0067A" ma:contentTypeVersion="16" ma:contentTypeDescription="新しいドキュメントを作成します。" ma:contentTypeScope="" ma:versionID="5ff5c9bcc7cb4cd80e1c1b420fd38c54">
  <xsd:schema xmlns:xsd="http://www.w3.org/2001/XMLSchema" xmlns:xs="http://www.w3.org/2001/XMLSchema" xmlns:p="http://schemas.microsoft.com/office/2006/metadata/properties" xmlns:ns2="ce3c2a44-7a58-4516-be75-089d85d0ebbf" xmlns:ns3="6af4509c-bf81-477d-8d78-d92db982eff6" targetNamespace="http://schemas.microsoft.com/office/2006/metadata/properties" ma:root="true" ma:fieldsID="0eab2f3b9b6af140d52c4d132bbf5ca0" ns2:_="" ns3:_="">
    <xsd:import namespace="ce3c2a44-7a58-4516-be75-089d85d0ebbf"/>
    <xsd:import namespace="6af4509c-bf81-477d-8d78-d92db982eff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TaxCatchAll" minOccurs="0"/>
                <xsd:element ref="ns2:MediaServiceOCR" minOccurs="0"/>
                <xsd:element ref="ns2:MediaServiceGenerationTime" minOccurs="0"/>
                <xsd:element ref="ns2:MediaServiceEventHashCode" minOccurs="0"/>
                <xsd:element ref="ns2:lcf76f155ced4ddcb4097134ff3c332f"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3c2a44-7a58-4516-be75-089d85d0eb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00000000-0000-0000-0000-000000000000" ma:termSetId="00000000-0000-0000-0000-000000000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af4509c-bf81-477d-8d78-d92db982eff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ab13b757-a03a-4e10-8ca8-0508a9c35e93}" ma:internalName="TaxCatchAll" ma:showField="CatchAllData" ma:web="6af4509c-bf81-477d-8d78-d92db982eff6">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8383A8-9ADF-4D84-BD4E-22FE8AE0ED8B}">
  <ds:schemaRefs>
    <ds:schemaRef ds:uri="http://schemas.microsoft.com/office/infopath/2007/PartnerControls"/>
    <ds:schemaRef ds:uri="ce3c2a44-7a58-4516-be75-089d85d0ebbf"/>
    <ds:schemaRef ds:uri="http://www.w3.org/XML/1998/namespace"/>
    <ds:schemaRef ds:uri="http://schemas.openxmlformats.org/package/2006/metadata/core-properties"/>
    <ds:schemaRef ds:uri="http://schemas.microsoft.com/office/2006/documentManagement/types"/>
    <ds:schemaRef ds:uri="http://purl.org/dc/terms/"/>
    <ds:schemaRef ds:uri="http://purl.org/dc/elements/1.1/"/>
    <ds:schemaRef ds:uri="http://purl.org/dc/dcmitype/"/>
    <ds:schemaRef ds:uri="6af4509c-bf81-477d-8d78-d92db982eff6"/>
    <ds:schemaRef ds:uri="http://schemas.microsoft.com/office/2006/metadata/properties"/>
  </ds:schemaRefs>
</ds:datastoreItem>
</file>

<file path=customXml/itemProps2.xml><?xml version="1.0" encoding="utf-8"?>
<ds:datastoreItem xmlns:ds="http://schemas.openxmlformats.org/officeDocument/2006/customXml" ds:itemID="{B1DB1C9D-13DE-4586-95F6-D87916A1B587}">
  <ds:schemaRefs>
    <ds:schemaRef ds:uri="http://schemas.microsoft.com/sharepoint/v3/contenttype/forms"/>
  </ds:schemaRefs>
</ds:datastoreItem>
</file>

<file path=customXml/itemProps3.xml><?xml version="1.0" encoding="utf-8"?>
<ds:datastoreItem xmlns:ds="http://schemas.openxmlformats.org/officeDocument/2006/customXml" ds:itemID="{8AEDBC22-BC44-4A73-A549-8099F8F48C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3c2a44-7a58-4516-be75-089d85d0ebbf"/>
    <ds:schemaRef ds:uri="6af4509c-bf81-477d-8d78-d92db982ef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847</TotalTime>
  <Words>714</Words>
  <Application>Microsoft Office PowerPoint</Application>
  <PresentationFormat>画面に合わせる (4:3)</PresentationFormat>
  <Paragraphs>73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メイリオ</vt:lpstr>
      <vt:lpstr>Arial</vt:lpstr>
      <vt:lpstr>Calibri</vt:lpstr>
      <vt:lpstr>Calibri Light</vt:lpstr>
      <vt:lpstr>Office テーマ</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齋藤 晴美（子ども子育て本部・少子化）</dc:creator>
  <cp:lastModifiedBy>NGM24NL162</cp:lastModifiedBy>
  <cp:revision>117</cp:revision>
  <cp:lastPrinted>2026-06-29T09:07:23Z</cp:lastPrinted>
  <dcterms:created xsi:type="dcterms:W3CDTF">2021-04-19T05:07:37Z</dcterms:created>
  <dcterms:modified xsi:type="dcterms:W3CDTF">2026-07-02T09:03:14Z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0x0101002F5B19A9857EBE49AF4EA2A15EB0067A</vt:lpwstr>
  </property>
  <property fmtid="{D5CDD505-2E9C-101B-9397-08002B2CF9AE}" pid="3" name="Order">
    <vt:r8>3131400</vt:r8>
  </property>
  <property fmtid="{D5CDD505-2E9C-101B-9397-08002B2CF9AE}" pid="4" name="MediaServiceImageTags">
    <vt:lpwstr/>
  </property>
</Properties>
</file>