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8" r:id="rId6"/>
  </p:sldIdLst>
  <p:sldSz cx="6858000" cy="9144000" type="screen4x3"/>
  <p:notesSz cx="673893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2" autoAdjust="0"/>
    <p:restoredTop sz="94660"/>
  </p:normalViewPr>
  <p:slideViewPr>
    <p:cSldViewPr snapToGrid="0">
      <p:cViewPr varScale="1">
        <p:scale>
          <a:sx n="62" d="100"/>
          <a:sy n="62" d="100"/>
        </p:scale>
        <p:origin x="247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坂 昌平(KOSAKA Shohei)" userId="e3959dd1-282f-47e6-bb0f-b892dc20562b" providerId="ADAL" clId="{39E9BF85-273F-4A60-8E95-5881CC180BF8}"/>
    <pc:docChg chg="modSld">
      <pc:chgData name="小坂 昌平(KOSAKA Shohei)" userId="e3959dd1-282f-47e6-bb0f-b892dc20562b" providerId="ADAL" clId="{39E9BF85-273F-4A60-8E95-5881CC180BF8}" dt="2023-03-29T06:14:30.484" v="2" actId="20577"/>
      <pc:docMkLst>
        <pc:docMk/>
      </pc:docMkLst>
      <pc:sldChg chg="modSp mod">
        <pc:chgData name="小坂 昌平(KOSAKA Shohei)" userId="e3959dd1-282f-47e6-bb0f-b892dc20562b" providerId="ADAL" clId="{39E9BF85-273F-4A60-8E95-5881CC180BF8}" dt="2023-03-29T06:14:30.484" v="2" actId="20577"/>
        <pc:sldMkLst>
          <pc:docMk/>
          <pc:sldMk cId="757391793" sldId="256"/>
        </pc:sldMkLst>
        <pc:spChg chg="mod">
          <ac:chgData name="小坂 昌平(KOSAKA Shohei)" userId="e3959dd1-282f-47e6-bb0f-b892dc20562b" providerId="ADAL" clId="{39E9BF85-273F-4A60-8E95-5881CC180BF8}" dt="2023-03-29T06:14:30.484" v="2" actId="20577"/>
          <ac:spMkLst>
            <pc:docMk/>
            <pc:sldMk cId="757391793" sldId="256"/>
            <ac:spMk id="1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53751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38718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53080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613161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926817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165044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497025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03866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84222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01826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63989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679815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clrChange>
              <a:clrFrom>
                <a:srgbClr val="FCFBF9"/>
              </a:clrFrom>
              <a:clrTo>
                <a:srgbClr val="FCFBF9">
                  <a:alpha val="0"/>
                </a:srgbClr>
              </a:clrTo>
            </a:clrChange>
            <a:extLst>
              <a:ext uri="{28A0092B-C50C-407E-A947-70E740481C1C}">
                <a14:useLocalDpi xmlns:a14="http://schemas.microsoft.com/office/drawing/2010/main" val="0"/>
              </a:ext>
            </a:extLst>
          </a:blip>
          <a:stretch>
            <a:fillRect/>
          </a:stretch>
        </p:blipFill>
        <p:spPr>
          <a:xfrm>
            <a:off x="5576611" y="7442"/>
            <a:ext cx="1274159" cy="1527660"/>
          </a:xfrm>
          <a:prstGeom prst="rect">
            <a:avLst/>
          </a:prstGeom>
        </p:spPr>
      </p:pic>
      <p:sp>
        <p:nvSpPr>
          <p:cNvPr id="4" name="テキスト ボックス 3"/>
          <p:cNvSpPr txBox="1"/>
          <p:nvPr/>
        </p:nvSpPr>
        <p:spPr>
          <a:xfrm>
            <a:off x="502920" y="529874"/>
            <a:ext cx="4982423" cy="646331"/>
          </a:xfrm>
          <a:prstGeom prst="rect">
            <a:avLst/>
          </a:prstGeom>
          <a:noFill/>
        </p:spPr>
        <p:txBody>
          <a:bodyPr wrap="square" rtlCol="0">
            <a:spAutoFit/>
          </a:bodyPr>
          <a:lstStyle/>
          <a:p>
            <a:pPr algn="dist"/>
            <a:r>
              <a:rPr kumimoji="1" lang="ja-JP" altLang="en-US" sz="3600" b="1" dirty="0">
                <a:solidFill>
                  <a:schemeClr val="tx1">
                    <a:lumMod val="75000"/>
                    <a:lumOff val="25000"/>
                  </a:schemeClr>
                </a:solidFill>
                <a:latin typeface="メイリオ" panose="020B0604030504040204" pitchFamily="50" charset="-128"/>
                <a:ea typeface="メイリオ" panose="020B0604030504040204" pitchFamily="50" charset="-128"/>
              </a:rPr>
              <a:t>子育てするなら 和水町</a:t>
            </a:r>
            <a:endParaRPr kumimoji="1" lang="ja-JP" altLang="en-US" sz="4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 name="角丸四角形 10"/>
          <p:cNvSpPr/>
          <p:nvPr/>
        </p:nvSpPr>
        <p:spPr>
          <a:xfrm>
            <a:off x="67719" y="1421899"/>
            <a:ext cx="6691781" cy="765943"/>
          </a:xfrm>
          <a:prstGeom prst="roundRect">
            <a:avLst/>
          </a:prstGeom>
          <a:pattFill prst="pct20">
            <a:fgClr>
              <a:schemeClr val="accent4"/>
            </a:fgClr>
            <a:bgClr>
              <a:schemeClr val="bg1"/>
            </a:bgClr>
          </a:pattFill>
          <a:ln w="158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和水町では、次世代を担う子どもの出生を祝福し、子育て世帯の負担軽減と子どもの健やかな成長を願い子育て世帯を支援することにより、地域の活性化、出生率の向上及び人口増加につなげるため、応援金を交付します。</a:t>
            </a:r>
          </a:p>
        </p:txBody>
      </p:sp>
      <p:sp>
        <p:nvSpPr>
          <p:cNvPr id="26" name="角丸四角形 25"/>
          <p:cNvSpPr/>
          <p:nvPr/>
        </p:nvSpPr>
        <p:spPr>
          <a:xfrm>
            <a:off x="67720" y="2318062"/>
            <a:ext cx="6691780" cy="288346"/>
          </a:xfrm>
          <a:prstGeom prst="roundRect">
            <a:avLst/>
          </a:prstGeom>
          <a:solidFill>
            <a:schemeClr val="accent6">
              <a:lumMod val="60000"/>
              <a:lumOff val="40000"/>
            </a:schemeClr>
          </a:solidFill>
          <a:ln>
            <a:solidFill>
              <a:srgbClr val="00206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lnSpc>
                <a:spcPts val="2500"/>
              </a:lnSpc>
            </a:pPr>
            <a:r>
              <a:rPr kumimoji="1" lang="ja-JP" altLang="en-US" dirty="0">
                <a:solidFill>
                  <a:schemeClr val="tx1"/>
                </a:solidFill>
                <a:latin typeface="メイリオ" panose="020B0604030504040204" pitchFamily="50" charset="-128"/>
                <a:ea typeface="メイリオ" panose="020B0604030504040204" pitchFamily="50" charset="-128"/>
              </a:rPr>
              <a:t>事　業　概　要</a:t>
            </a:r>
          </a:p>
        </p:txBody>
      </p:sp>
      <p:sp>
        <p:nvSpPr>
          <p:cNvPr id="27" name="角丸四角形吹き出し 26"/>
          <p:cNvSpPr/>
          <p:nvPr/>
        </p:nvSpPr>
        <p:spPr>
          <a:xfrm>
            <a:off x="1098771" y="2712765"/>
            <a:ext cx="2528349" cy="463812"/>
          </a:xfrm>
          <a:prstGeom prst="wedgeRoundRectCallout">
            <a:avLst>
              <a:gd name="adj1" fmla="val -58379"/>
              <a:gd name="adj2" fmla="val 34461"/>
              <a:gd name="adj3" fmla="val 16667"/>
            </a:avLst>
          </a:prstGeom>
          <a:pattFill prst="pct25">
            <a:fgClr>
              <a:schemeClr val="accent1"/>
            </a:fgClr>
            <a:bgClr>
              <a:schemeClr val="bg1"/>
            </a:bgClr>
          </a:pattFill>
          <a:ln w="285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どのような世帯が対象なの？</a:t>
            </a:r>
            <a:endParaRPr kumimoji="1" lang="ja-JP" altLang="en-US" sz="1600" dirty="0"/>
          </a:p>
        </p:txBody>
      </p:sp>
      <p:sp>
        <p:nvSpPr>
          <p:cNvPr id="29" name="角丸四角形吹き出し 28"/>
          <p:cNvSpPr/>
          <p:nvPr/>
        </p:nvSpPr>
        <p:spPr>
          <a:xfrm>
            <a:off x="1036320" y="6557899"/>
            <a:ext cx="3124200" cy="314330"/>
          </a:xfrm>
          <a:prstGeom prst="wedgeRoundRectCallout">
            <a:avLst>
              <a:gd name="adj1" fmla="val -56011"/>
              <a:gd name="adj2" fmla="val 37192"/>
              <a:gd name="adj3" fmla="val 16667"/>
            </a:avLst>
          </a:prstGeom>
          <a:pattFill prst="diagBrick">
            <a:fgClr>
              <a:srgbClr val="FFFF00"/>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メイリオ" panose="020B0604030504040204" pitchFamily="50" charset="-128"/>
                <a:ea typeface="メイリオ" panose="020B0604030504040204" pitchFamily="50" charset="-128"/>
              </a:rPr>
              <a:t>応援金の申請期限ありますか？</a:t>
            </a:r>
          </a:p>
        </p:txBody>
      </p:sp>
      <p:sp>
        <p:nvSpPr>
          <p:cNvPr id="19" name="テキスト ボックス 18"/>
          <p:cNvSpPr txBox="1"/>
          <p:nvPr/>
        </p:nvSpPr>
        <p:spPr>
          <a:xfrm>
            <a:off x="1397473" y="1049899"/>
            <a:ext cx="3579042" cy="338554"/>
          </a:xfrm>
          <a:prstGeom prst="rect">
            <a:avLst/>
          </a:prstGeom>
          <a:noFill/>
        </p:spPr>
        <p:txBody>
          <a:bodyPr wrap="square" rtlCol="0">
            <a:spAutoFit/>
          </a:bodyPr>
          <a:lstStyle/>
          <a:p>
            <a:pPr algn="dist"/>
            <a:r>
              <a:rPr kumimoji="1" lang="ja-JP" altLang="en-US" sz="1600" dirty="0">
                <a:latin typeface="Meiryo UI" panose="020B0604030504040204" pitchFamily="50" charset="-128"/>
                <a:ea typeface="Meiryo UI" panose="020B0604030504040204" pitchFamily="50" charset="-128"/>
              </a:rPr>
              <a:t>わくわく</a:t>
            </a:r>
            <a:r>
              <a:rPr kumimoji="1" lang="ja-JP" altLang="en-US" sz="1600">
                <a:latin typeface="Meiryo UI" panose="020B0604030504040204" pitchFamily="50" charset="-128"/>
                <a:ea typeface="Meiryo UI" panose="020B0604030504040204" pitchFamily="50" charset="-128"/>
              </a:rPr>
              <a:t>子育て応援金事業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出生祝金</a:t>
            </a:r>
            <a:r>
              <a:rPr kumimoji="1" lang="en-US" altLang="ja-JP" sz="1600" dirty="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3" name="角丸四角形 2"/>
          <p:cNvSpPr/>
          <p:nvPr/>
        </p:nvSpPr>
        <p:spPr>
          <a:xfrm>
            <a:off x="96166" y="115377"/>
            <a:ext cx="1584960" cy="381461"/>
          </a:xfrm>
          <a:prstGeom prst="roundRect">
            <a:avLst>
              <a:gd name="adj" fmla="val 30071"/>
            </a:avLst>
          </a:prstGeom>
          <a:pattFill prst="pct20">
            <a:fgClr>
              <a:srgbClr val="92D050"/>
            </a:fgClr>
            <a:bgClr>
              <a:schemeClr val="bg1"/>
            </a:bgClr>
          </a:patt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令和８年度</a:t>
            </a:r>
          </a:p>
        </p:txBody>
      </p:sp>
      <p:sp>
        <p:nvSpPr>
          <p:cNvPr id="28" name="角丸四角形吹き出し 27"/>
          <p:cNvSpPr/>
          <p:nvPr/>
        </p:nvSpPr>
        <p:spPr>
          <a:xfrm>
            <a:off x="3186994" y="5140168"/>
            <a:ext cx="2591455" cy="389994"/>
          </a:xfrm>
          <a:prstGeom prst="wedgeRoundRectCallout">
            <a:avLst>
              <a:gd name="adj1" fmla="val 56929"/>
              <a:gd name="adj2" fmla="val -3043"/>
              <a:gd name="adj3" fmla="val 16667"/>
            </a:avLst>
          </a:prstGeom>
          <a:pattFill prst="pct20">
            <a:fgClr>
              <a:srgbClr val="00B0F0"/>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いくら補助を受けられるの？</a:t>
            </a:r>
          </a:p>
        </p:txBody>
      </p:sp>
      <p:pic>
        <p:nvPicPr>
          <p:cNvPr id="22" name="図 21"/>
          <p:cNvPicPr>
            <a:picLocks noChangeAspect="1"/>
          </p:cNvPicPr>
          <p:nvPr/>
        </p:nvPicPr>
        <p:blipFill>
          <a:blip r:embed="rId3">
            <a:clrChange>
              <a:clrFrom>
                <a:srgbClr val="FFFFFF"/>
              </a:clrFrom>
              <a:clrTo>
                <a:srgbClr val="FFFFFF">
                  <a:alpha val="0"/>
                </a:srgbClr>
              </a:clrTo>
            </a:clrChange>
          </a:blip>
          <a:stretch>
            <a:fillRect/>
          </a:stretch>
        </p:blipFill>
        <p:spPr>
          <a:xfrm>
            <a:off x="186147" y="6395295"/>
            <a:ext cx="850173" cy="768977"/>
          </a:xfrm>
          <a:prstGeom prst="rect">
            <a:avLst/>
          </a:prstGeom>
        </p:spPr>
      </p:pic>
      <p:sp>
        <p:nvSpPr>
          <p:cNvPr id="25" name="正方形/長方形 24"/>
          <p:cNvSpPr/>
          <p:nvPr/>
        </p:nvSpPr>
        <p:spPr>
          <a:xfrm>
            <a:off x="89947" y="7136092"/>
            <a:ext cx="6669551" cy="632451"/>
          </a:xfrm>
          <a:prstGeom prst="rect">
            <a:avLst/>
          </a:prstGeom>
          <a:pattFill prst="diagBrick">
            <a:fgClr>
              <a:srgbClr val="FFFF00"/>
            </a:fgClr>
            <a:bgClr>
              <a:schemeClr val="bg1"/>
            </a:bgClr>
          </a:pattFill>
          <a:ln w="158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200" dirty="0">
                <a:latin typeface="メイリオ" panose="020B0604030504040204" pitchFamily="50" charset="-128"/>
                <a:ea typeface="メイリオ" panose="020B0604030504040204" pitchFamily="50" charset="-128"/>
              </a:rPr>
              <a:t>わくわく子育て応援金</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出生祝金</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の申請期間は、出生児の出生日から</a:t>
            </a:r>
            <a:r>
              <a:rPr kumimoji="1" lang="ja-JP" altLang="en-US" sz="1400" b="1" dirty="0">
                <a:latin typeface="メイリオ" panose="020B0604030504040204" pitchFamily="50" charset="-128"/>
                <a:ea typeface="メイリオ" panose="020B0604030504040204" pitchFamily="50" charset="-128"/>
              </a:rPr>
              <a:t>６ヶ月以内</a:t>
            </a:r>
            <a:r>
              <a:rPr kumimoji="1" lang="ja-JP" altLang="en-US" sz="1200" dirty="0">
                <a:latin typeface="メイリオ" panose="020B0604030504040204" pitchFamily="50" charset="-128"/>
                <a:ea typeface="メイリオ" panose="020B0604030504040204" pitchFamily="50" charset="-128"/>
              </a:rPr>
              <a:t>となります。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申請書類等を準備のうえ、お早めにご提出ください。 </a:t>
            </a:r>
            <a:r>
              <a:rPr kumimoji="1" lang="ja-JP" altLang="en-US" sz="1100" dirty="0">
                <a:latin typeface="メイリオ" panose="020B0604030504040204" pitchFamily="50" charset="-128"/>
                <a:ea typeface="メイリオ" panose="020B0604030504040204" pitchFamily="50" charset="-128"/>
              </a:rPr>
              <a:t>（必要書類は、裏面をご確認ください。）</a:t>
            </a:r>
            <a:endParaRPr kumimoji="1" lang="ja-JP" altLang="en-US" sz="1200" dirty="0">
              <a:latin typeface="メイリオ" panose="020B0604030504040204" pitchFamily="50" charset="-128"/>
              <a:ea typeface="メイリオ" panose="020B0604030504040204" pitchFamily="50" charset="-128"/>
            </a:endParaRPr>
          </a:p>
        </p:txBody>
      </p:sp>
      <p:pic>
        <p:nvPicPr>
          <p:cNvPr id="18" name="図 17"/>
          <p:cNvPicPr>
            <a:picLocks noChangeAspect="1"/>
          </p:cNvPicPr>
          <p:nvPr/>
        </p:nvPicPr>
        <p:blipFill>
          <a:blip r:embed="rId4">
            <a:clrChange>
              <a:clrFrom>
                <a:srgbClr val="FFFFFF"/>
              </a:clrFrom>
              <a:clrTo>
                <a:srgbClr val="FFFFFF">
                  <a:alpha val="0"/>
                </a:srgbClr>
              </a:clrTo>
            </a:clrChange>
          </a:blip>
          <a:stretch>
            <a:fillRect/>
          </a:stretch>
        </p:blipFill>
        <p:spPr>
          <a:xfrm>
            <a:off x="228600" y="2687107"/>
            <a:ext cx="854931" cy="772785"/>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2968036905"/>
              </p:ext>
            </p:extLst>
          </p:nvPr>
        </p:nvGraphicFramePr>
        <p:xfrm>
          <a:off x="67086" y="3417389"/>
          <a:ext cx="6692414" cy="1563782"/>
        </p:xfrm>
        <a:graphic>
          <a:graphicData uri="http://schemas.openxmlformats.org/drawingml/2006/table">
            <a:tbl>
              <a:tblPr firstRow="1" bandRow="1">
                <a:tableStyleId>{B301B821-A1FF-4177-AEE7-76D212191A09}</a:tableStyleId>
              </a:tblPr>
              <a:tblGrid>
                <a:gridCol w="6692414">
                  <a:extLst>
                    <a:ext uri="{9D8B030D-6E8A-4147-A177-3AD203B41FA5}">
                      <a16:colId xmlns:a16="http://schemas.microsoft.com/office/drawing/2014/main" val="1313161707"/>
                    </a:ext>
                  </a:extLst>
                </a:gridCol>
              </a:tblGrid>
              <a:tr h="30633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メイリオ" panose="020B0604030504040204" pitchFamily="50" charset="-128"/>
                          <a:ea typeface="メイリオ" panose="020B0604030504040204" pitchFamily="50" charset="-128"/>
                        </a:rPr>
                        <a:t>次の①～③の要件をすべて満たす世帯が対象となります。</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solidFill>
                      <a:srgbClr val="FFFF66"/>
                    </a:solidFill>
                  </a:tcPr>
                </a:tc>
                <a:extLst>
                  <a:ext uri="{0D108BD9-81ED-4DB2-BD59-A6C34878D82A}">
                    <a16:rowId xmlns:a16="http://schemas.microsoft.com/office/drawing/2014/main" val="643246229"/>
                  </a:ext>
                </a:extLst>
              </a:tr>
              <a:tr h="1257451">
                <a:tc>
                  <a:txBody>
                    <a:bodyPr/>
                    <a:lstStyle/>
                    <a:p>
                      <a:pPr>
                        <a:lnSpc>
                          <a:spcPts val="1700"/>
                        </a:lnSpc>
                      </a:pPr>
                      <a:r>
                        <a:rPr kumimoji="1" lang="ja-JP" altLang="en-US" sz="1200" dirty="0">
                          <a:latin typeface="メイリオ" panose="020B0604030504040204" pitchFamily="50" charset="-128"/>
                          <a:ea typeface="メイリオ" panose="020B0604030504040204" pitchFamily="50" charset="-128"/>
                        </a:rPr>
                        <a:t>① 町の住民基本台帳に記録されている者で、出生児</a:t>
                      </a:r>
                      <a:r>
                        <a:rPr kumimoji="1" lang="en-US" altLang="ja-JP" sz="10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を現に養育する者であること。</a:t>
                      </a:r>
                      <a:endParaRPr kumimoji="1" lang="en-US" altLang="ja-JP" sz="1200" dirty="0">
                        <a:latin typeface="メイリオ" panose="020B0604030504040204" pitchFamily="50" charset="-128"/>
                        <a:ea typeface="メイリオ" panose="020B0604030504040204" pitchFamily="50" charset="-128"/>
                      </a:endParaRPr>
                    </a:p>
                    <a:p>
                      <a:pPr>
                        <a:lnSpc>
                          <a:spcPts val="1700"/>
                        </a:lnSpc>
                      </a:pPr>
                      <a:r>
                        <a:rPr kumimoji="1" lang="ja-JP" altLang="en-US" sz="12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出生児</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令和８年</a:t>
                      </a:r>
                      <a:r>
                        <a:rPr kumimoji="1" lang="en-US" altLang="ja-JP" sz="1100" dirty="0">
                          <a:latin typeface="メイリオ" panose="020B0604030504040204" pitchFamily="50" charset="-128"/>
                          <a:ea typeface="メイリオ" panose="020B0604030504040204" pitchFamily="50" charset="-128"/>
                        </a:rPr>
                        <a:t>4</a:t>
                      </a:r>
                      <a:r>
                        <a:rPr kumimoji="1" lang="ja-JP" altLang="en-US" sz="1100" dirty="0">
                          <a:latin typeface="メイリオ" panose="020B0604030504040204" pitchFamily="50" charset="-128"/>
                          <a:ea typeface="メイリオ" panose="020B0604030504040204" pitchFamily="50" charset="-128"/>
                        </a:rPr>
                        <a:t>月</a:t>
                      </a:r>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日から令和</a:t>
                      </a:r>
                      <a:r>
                        <a:rPr kumimoji="1" lang="en-US" altLang="ja-JP" sz="1100" dirty="0">
                          <a:latin typeface="メイリオ" panose="020B0604030504040204" pitchFamily="50" charset="-128"/>
                          <a:ea typeface="メイリオ" panose="020B0604030504040204" pitchFamily="50" charset="-128"/>
                        </a:rPr>
                        <a:t>12</a:t>
                      </a:r>
                      <a:r>
                        <a:rPr kumimoji="1" lang="ja-JP" altLang="en-US" sz="1100" dirty="0">
                          <a:latin typeface="メイリオ" panose="020B0604030504040204" pitchFamily="50" charset="-128"/>
                          <a:ea typeface="メイリオ" panose="020B0604030504040204" pitchFamily="50" charset="-128"/>
                        </a:rPr>
                        <a:t>年</a:t>
                      </a:r>
                      <a:r>
                        <a:rPr kumimoji="1" lang="en-US" altLang="ja-JP" sz="1100" dirty="0">
                          <a:latin typeface="メイリオ" panose="020B0604030504040204" pitchFamily="50" charset="-128"/>
                          <a:ea typeface="メイリオ" panose="020B0604030504040204" pitchFamily="50" charset="-128"/>
                        </a:rPr>
                        <a:t>3</a:t>
                      </a:r>
                      <a:r>
                        <a:rPr kumimoji="1" lang="ja-JP" altLang="en-US" sz="1100" dirty="0">
                          <a:latin typeface="メイリオ" panose="020B0604030504040204" pitchFamily="50" charset="-128"/>
                          <a:ea typeface="メイリオ" panose="020B0604030504040204" pitchFamily="50" charset="-128"/>
                        </a:rPr>
                        <a:t>月</a:t>
                      </a:r>
                      <a:r>
                        <a:rPr kumimoji="1" lang="en-US" altLang="ja-JP" sz="1100" dirty="0">
                          <a:latin typeface="メイリオ" panose="020B0604030504040204" pitchFamily="50" charset="-128"/>
                          <a:ea typeface="メイリオ" panose="020B0604030504040204" pitchFamily="50" charset="-128"/>
                        </a:rPr>
                        <a:t>31</a:t>
                      </a:r>
                      <a:r>
                        <a:rPr kumimoji="1" lang="ja-JP" altLang="en-US" sz="1100" dirty="0">
                          <a:latin typeface="メイリオ" panose="020B0604030504040204" pitchFamily="50" charset="-128"/>
                          <a:ea typeface="メイリオ" panose="020B0604030504040204" pitchFamily="50" charset="-128"/>
                        </a:rPr>
                        <a:t>日までに出生した子どもで、町の住民基本台帳に出生</a:t>
                      </a:r>
                      <a:endParaRPr kumimoji="1" lang="en-US" altLang="ja-JP" sz="1100" dirty="0">
                        <a:latin typeface="メイリオ" panose="020B0604030504040204" pitchFamily="50" charset="-128"/>
                        <a:ea typeface="メイリオ" panose="020B0604030504040204" pitchFamily="50" charset="-128"/>
                      </a:endParaRPr>
                    </a:p>
                    <a:p>
                      <a:pPr>
                        <a:lnSpc>
                          <a:spcPts val="1700"/>
                        </a:lnSpc>
                      </a:pPr>
                      <a:r>
                        <a:rPr kumimoji="1" lang="en-US" altLang="ja-JP" sz="1100" dirty="0">
                          <a:latin typeface="メイリオ" panose="020B0604030504040204" pitchFamily="50" charset="-128"/>
                          <a:ea typeface="メイリオ" panose="020B0604030504040204" pitchFamily="50" charset="-128"/>
                        </a:rPr>
                        <a:t>                    </a:t>
                      </a:r>
                      <a:r>
                        <a:rPr kumimoji="1" lang="ja-JP" altLang="en-US" sz="1100" dirty="0">
                          <a:latin typeface="メイリオ" panose="020B0604030504040204" pitchFamily="50" charset="-128"/>
                          <a:ea typeface="メイリオ" panose="020B0604030504040204" pitchFamily="50" charset="-128"/>
                        </a:rPr>
                        <a:t>年月日が住民となった年月日として記録されている者。</a:t>
                      </a:r>
                      <a:endParaRPr kumimoji="1" lang="en-US" altLang="ja-JP" sz="1100" dirty="0">
                        <a:latin typeface="メイリオ" panose="020B0604030504040204" pitchFamily="50" charset="-128"/>
                        <a:ea typeface="メイリオ" panose="020B0604030504040204" pitchFamily="50" charset="-128"/>
                      </a:endParaRPr>
                    </a:p>
                    <a:p>
                      <a:pPr>
                        <a:lnSpc>
                          <a:spcPct val="100000"/>
                        </a:lnSpc>
                      </a:pPr>
                      <a:endParaRPr kumimoji="1" lang="en-US" altLang="ja-JP" sz="500" dirty="0">
                        <a:latin typeface="メイリオ" panose="020B0604030504040204" pitchFamily="50" charset="-128"/>
                        <a:ea typeface="メイリオ" panose="020B0604030504040204" pitchFamily="50" charset="-128"/>
                      </a:endParaRPr>
                    </a:p>
                    <a:p>
                      <a:pPr>
                        <a:lnSpc>
                          <a:spcPct val="100000"/>
                        </a:lnSpc>
                      </a:pPr>
                      <a:r>
                        <a:rPr kumimoji="1" lang="ja-JP" altLang="en-US" sz="1200" dirty="0">
                          <a:latin typeface="メイリオ" panose="020B0604030504040204" pitchFamily="50" charset="-128"/>
                          <a:ea typeface="メイリオ" panose="020B0604030504040204" pitchFamily="50" charset="-128"/>
                        </a:rPr>
                        <a:t>② 世帯員全員が和水町暴力団排除条例に規定する暴力団及び暴力団員でないこと。</a:t>
                      </a:r>
                      <a:endParaRPr kumimoji="1" lang="en-US" altLang="ja-JP" sz="1200" dirty="0">
                        <a:latin typeface="メイリオ" panose="020B0604030504040204" pitchFamily="50" charset="-128"/>
                        <a:ea typeface="メイリオ" panose="020B0604030504040204" pitchFamily="50" charset="-128"/>
                      </a:endParaRPr>
                    </a:p>
                    <a:p>
                      <a:pPr>
                        <a:lnSpc>
                          <a:spcPct val="100000"/>
                        </a:lnSpc>
                      </a:pPr>
                      <a:endParaRPr kumimoji="1" lang="en-US" altLang="ja-JP" sz="400" dirty="0">
                        <a:latin typeface="メイリオ" panose="020B0604030504040204" pitchFamily="50" charset="-128"/>
                        <a:ea typeface="メイリオ" panose="020B0604030504040204" pitchFamily="50" charset="-128"/>
                      </a:endParaRPr>
                    </a:p>
                    <a:p>
                      <a:pPr>
                        <a:lnSpc>
                          <a:spcPct val="100000"/>
                        </a:lnSpc>
                      </a:pPr>
                      <a:r>
                        <a:rPr kumimoji="1" lang="ja-JP" altLang="en-US" sz="1200" dirty="0">
                          <a:latin typeface="メイリオ" panose="020B0604030504040204" pitchFamily="50" charset="-128"/>
                          <a:ea typeface="メイリオ" panose="020B0604030504040204" pitchFamily="50" charset="-128"/>
                        </a:rPr>
                        <a:t>③ 世帯員全員に税金等の滞納がないこと。</a:t>
                      </a:r>
                      <a:endParaRPr kumimoji="1" lang="en-US" altLang="ja-JP" sz="1200" dirty="0">
                        <a:latin typeface="メイリオ" panose="020B0604030504040204" pitchFamily="50" charset="-128"/>
                        <a:ea typeface="メイリオ" panose="020B0604030504040204" pitchFamily="50" charset="-128"/>
                      </a:endParaRPr>
                    </a:p>
                  </a:txBody>
                  <a:tcPr>
                    <a:pattFill prst="diagBrick">
                      <a:fgClr>
                        <a:srgbClr val="FFFF00"/>
                      </a:fgClr>
                      <a:bgClr>
                        <a:schemeClr val="bg1"/>
                      </a:bgClr>
                    </a:pattFill>
                  </a:tcPr>
                </a:tc>
                <a:extLst>
                  <a:ext uri="{0D108BD9-81ED-4DB2-BD59-A6C34878D82A}">
                    <a16:rowId xmlns:a16="http://schemas.microsoft.com/office/drawing/2014/main" val="899530979"/>
                  </a:ext>
                </a:extLst>
              </a:tr>
            </a:tbl>
          </a:graphicData>
        </a:graphic>
      </p:graphicFrame>
      <p:grpSp>
        <p:nvGrpSpPr>
          <p:cNvPr id="9" name="グループ化 8"/>
          <p:cNvGrpSpPr/>
          <p:nvPr/>
        </p:nvGrpSpPr>
        <p:grpSpPr>
          <a:xfrm>
            <a:off x="121516" y="7905070"/>
            <a:ext cx="6637986" cy="1090828"/>
            <a:chOff x="121516" y="8004130"/>
            <a:chExt cx="6637986" cy="1090828"/>
          </a:xfrm>
        </p:grpSpPr>
        <p:sp>
          <p:nvSpPr>
            <p:cNvPr id="30" name="角丸四角形 29"/>
            <p:cNvSpPr/>
            <p:nvPr/>
          </p:nvSpPr>
          <p:spPr>
            <a:xfrm>
              <a:off x="121516" y="8004130"/>
              <a:ext cx="6637986" cy="1090828"/>
            </a:xfrm>
            <a:prstGeom prst="roundRect">
              <a:avLst>
                <a:gd name="adj" fmla="val 0"/>
              </a:avLst>
            </a:prstGeom>
            <a:solidFill>
              <a:schemeClr val="bg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pic>
          <p:nvPicPr>
            <p:cNvPr id="15" name="図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07732" y="8081141"/>
              <a:ext cx="2027839" cy="971761"/>
            </a:xfrm>
            <a:prstGeom prst="rect">
              <a:avLst/>
            </a:prstGeom>
          </p:spPr>
        </p:pic>
        <p:sp>
          <p:nvSpPr>
            <p:cNvPr id="31" name="テキスト ボックス 30"/>
            <p:cNvSpPr txBox="1"/>
            <p:nvPr/>
          </p:nvSpPr>
          <p:spPr>
            <a:xfrm>
              <a:off x="183249" y="8031756"/>
              <a:ext cx="1676898"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＜問い合わせ先＞</a:t>
              </a:r>
              <a:endParaRPr kumimoji="1" lang="ja-JP" altLang="en-US" b="1" dirty="0">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304203" y="8271560"/>
              <a:ext cx="3604779" cy="338554"/>
            </a:xfrm>
            <a:prstGeom prst="rect">
              <a:avLst/>
            </a:prstGeom>
            <a:noFill/>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和水町役場 まちづくり課 企画振興係</a:t>
              </a:r>
              <a:endParaRPr kumimoji="1" lang="ja-JP" altLang="en-US" sz="2000" b="1" dirty="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428928" y="8555014"/>
              <a:ext cx="3355126" cy="523220"/>
            </a:xfrm>
            <a:prstGeom prst="rect">
              <a:avLst/>
            </a:prstGeom>
            <a:noFill/>
          </p:spPr>
          <p:txBody>
            <a:bodyPr wrap="square" rtlCol="0">
              <a:spAutoFit/>
            </a:bodyPr>
            <a:lstStyle/>
            <a:p>
              <a:pPr algn="dist"/>
              <a:r>
                <a:rPr kumimoji="1" lang="en-US" altLang="ja-JP" sz="1400" b="1" dirty="0">
                  <a:latin typeface="メイリオ" panose="020B0604030504040204" pitchFamily="50" charset="-128"/>
                  <a:ea typeface="メイリオ" panose="020B0604030504040204" pitchFamily="50" charset="-128"/>
                </a:rPr>
                <a:t>TEL</a:t>
              </a:r>
              <a:r>
                <a:rPr kumimoji="1" lang="ja-JP" altLang="en-US" sz="1400" b="1" dirty="0">
                  <a:latin typeface="メイリオ" panose="020B0604030504040204" pitchFamily="50" charset="-128"/>
                  <a:ea typeface="メイリオ" panose="020B0604030504040204" pitchFamily="50" charset="-128"/>
                </a:rPr>
                <a:t>：</a:t>
              </a:r>
              <a:r>
                <a:rPr kumimoji="1" lang="en-US" altLang="ja-JP" sz="1400" b="1" dirty="0">
                  <a:latin typeface="メイリオ" panose="020B0604030504040204" pitchFamily="50" charset="-128"/>
                  <a:ea typeface="メイリオ" panose="020B0604030504040204" pitchFamily="50" charset="-128"/>
                </a:rPr>
                <a:t>0968-86-5721</a:t>
              </a:r>
            </a:p>
            <a:p>
              <a:r>
                <a:rPr kumimoji="1" lang="en-US" altLang="ja-JP" sz="1400" b="1" dirty="0">
                  <a:latin typeface="メイリオ" panose="020B0604030504040204" pitchFamily="50" charset="-128"/>
                  <a:ea typeface="メイリオ" panose="020B0604030504040204" pitchFamily="50" charset="-128"/>
                </a:rPr>
                <a:t>E-mail</a:t>
              </a:r>
              <a:r>
                <a:rPr kumimoji="1" lang="ja-JP" altLang="en-US" sz="1400" b="1" dirty="0">
                  <a:latin typeface="メイリオ" panose="020B0604030504040204" pitchFamily="50" charset="-128"/>
                  <a:ea typeface="メイリオ" panose="020B0604030504040204" pitchFamily="50" charset="-128"/>
                </a:rPr>
                <a:t>：</a:t>
              </a:r>
              <a:r>
                <a:rPr kumimoji="1" lang="en-US" altLang="ja-JP" sz="1400" b="1" dirty="0">
                  <a:latin typeface="メイリオ" panose="020B0604030504040204" pitchFamily="50" charset="-128"/>
                  <a:ea typeface="メイリオ" panose="020B0604030504040204" pitchFamily="50" charset="-128"/>
                </a:rPr>
                <a:t>msui@town.nagomi.lg.jp</a:t>
              </a:r>
              <a:endParaRPr kumimoji="1" lang="ja-JP" altLang="en-US" b="1" dirty="0">
                <a:latin typeface="メイリオ" panose="020B0604030504040204" pitchFamily="50" charset="-128"/>
                <a:ea typeface="メイリオ" panose="020B0604030504040204" pitchFamily="50" charset="-128"/>
              </a:endParaRPr>
            </a:p>
          </p:txBody>
        </p:sp>
      </p:grpSp>
      <p:pic>
        <p:nvPicPr>
          <p:cNvPr id="2" name="図 1"/>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6092297" y="5002088"/>
            <a:ext cx="511854" cy="839741"/>
          </a:xfrm>
          <a:prstGeom prst="rect">
            <a:avLst/>
          </a:prstGeom>
        </p:spPr>
      </p:pic>
      <p:graphicFrame>
        <p:nvGraphicFramePr>
          <p:cNvPr id="7" name="表 6"/>
          <p:cNvGraphicFramePr>
            <a:graphicFrameLocks noGrp="1"/>
          </p:cNvGraphicFramePr>
          <p:nvPr>
            <p:extLst>
              <p:ext uri="{D42A27DB-BD31-4B8C-83A1-F6EECF244321}">
                <p14:modId xmlns:p14="http://schemas.microsoft.com/office/powerpoint/2010/main" val="3201336265"/>
              </p:ext>
            </p:extLst>
          </p:nvPr>
        </p:nvGraphicFramePr>
        <p:xfrm>
          <a:off x="121515" y="5652712"/>
          <a:ext cx="6637984" cy="699961"/>
        </p:xfrm>
        <a:graphic>
          <a:graphicData uri="http://schemas.openxmlformats.org/drawingml/2006/table">
            <a:tbl>
              <a:tblPr firstRow="1" bandRow="1">
                <a:tableStyleId>{5C22544A-7EE6-4342-B048-85BDC9FD1C3A}</a:tableStyleId>
              </a:tblPr>
              <a:tblGrid>
                <a:gridCol w="991864">
                  <a:extLst>
                    <a:ext uri="{9D8B030D-6E8A-4147-A177-3AD203B41FA5}">
                      <a16:colId xmlns:a16="http://schemas.microsoft.com/office/drawing/2014/main" val="2254270750"/>
                    </a:ext>
                  </a:extLst>
                </a:gridCol>
                <a:gridCol w="1129224">
                  <a:extLst>
                    <a:ext uri="{9D8B030D-6E8A-4147-A177-3AD203B41FA5}">
                      <a16:colId xmlns:a16="http://schemas.microsoft.com/office/drawing/2014/main" val="1421642699"/>
                    </a:ext>
                  </a:extLst>
                </a:gridCol>
                <a:gridCol w="1129224">
                  <a:extLst>
                    <a:ext uri="{9D8B030D-6E8A-4147-A177-3AD203B41FA5}">
                      <a16:colId xmlns:a16="http://schemas.microsoft.com/office/drawing/2014/main" val="3786022459"/>
                    </a:ext>
                  </a:extLst>
                </a:gridCol>
                <a:gridCol w="1129224">
                  <a:extLst>
                    <a:ext uri="{9D8B030D-6E8A-4147-A177-3AD203B41FA5}">
                      <a16:colId xmlns:a16="http://schemas.microsoft.com/office/drawing/2014/main" val="3981618072"/>
                    </a:ext>
                  </a:extLst>
                </a:gridCol>
                <a:gridCol w="1129224">
                  <a:extLst>
                    <a:ext uri="{9D8B030D-6E8A-4147-A177-3AD203B41FA5}">
                      <a16:colId xmlns:a16="http://schemas.microsoft.com/office/drawing/2014/main" val="4199107615"/>
                    </a:ext>
                  </a:extLst>
                </a:gridCol>
                <a:gridCol w="1129224">
                  <a:extLst>
                    <a:ext uri="{9D8B030D-6E8A-4147-A177-3AD203B41FA5}">
                      <a16:colId xmlns:a16="http://schemas.microsoft.com/office/drawing/2014/main" val="1657377710"/>
                    </a:ext>
                  </a:extLst>
                </a:gridCol>
              </a:tblGrid>
              <a:tr h="280823">
                <a:tc>
                  <a:txBody>
                    <a:bodyPr/>
                    <a:lstStyle/>
                    <a:p>
                      <a:pPr algn="ctr">
                        <a:lnSpc>
                          <a:spcPts val="2000"/>
                        </a:lnSpc>
                      </a:pPr>
                      <a:r>
                        <a:rPr kumimoji="1" lang="ja-JP" altLang="en-US" dirty="0">
                          <a:solidFill>
                            <a:schemeClr val="tx1"/>
                          </a:solidFill>
                        </a:rPr>
                        <a:t>区　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tc>
                  <a:txBody>
                    <a:bodyPr/>
                    <a:lstStyle/>
                    <a:p>
                      <a:pPr algn="ctr">
                        <a:lnSpc>
                          <a:spcPts val="2000"/>
                        </a:lnSpc>
                      </a:pPr>
                      <a:r>
                        <a:rPr kumimoji="1" lang="ja-JP" altLang="en-US" dirty="0">
                          <a:solidFill>
                            <a:schemeClr val="tx1"/>
                          </a:solidFill>
                        </a:rPr>
                        <a:t>第１子</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tc>
                  <a:txBody>
                    <a:bodyPr/>
                    <a:lstStyle/>
                    <a:p>
                      <a:pPr algn="ctr">
                        <a:lnSpc>
                          <a:spcPts val="2000"/>
                        </a:lnSpc>
                      </a:pPr>
                      <a:r>
                        <a:rPr kumimoji="1" lang="ja-JP" altLang="en-US" dirty="0">
                          <a:solidFill>
                            <a:schemeClr val="tx1"/>
                          </a:solidFill>
                        </a:rPr>
                        <a:t>第２子</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tc>
                  <a:txBody>
                    <a:bodyPr/>
                    <a:lstStyle/>
                    <a:p>
                      <a:pPr algn="ctr">
                        <a:lnSpc>
                          <a:spcPts val="2000"/>
                        </a:lnSpc>
                      </a:pPr>
                      <a:r>
                        <a:rPr kumimoji="1" lang="ja-JP" altLang="en-US" dirty="0">
                          <a:solidFill>
                            <a:schemeClr val="tx1"/>
                          </a:solidFill>
                        </a:rPr>
                        <a:t>第３子</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tc>
                  <a:txBody>
                    <a:bodyPr/>
                    <a:lstStyle/>
                    <a:p>
                      <a:pPr algn="ctr">
                        <a:lnSpc>
                          <a:spcPts val="2000"/>
                        </a:lnSpc>
                      </a:pPr>
                      <a:r>
                        <a:rPr kumimoji="1" lang="ja-JP" altLang="en-US" dirty="0">
                          <a:solidFill>
                            <a:schemeClr val="tx1"/>
                          </a:solidFill>
                        </a:rPr>
                        <a:t>第４子</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tc>
                  <a:txBody>
                    <a:bodyPr/>
                    <a:lstStyle/>
                    <a:p>
                      <a:pPr algn="ctr">
                        <a:lnSpc>
                          <a:spcPts val="2000"/>
                        </a:lnSpc>
                      </a:pPr>
                      <a:r>
                        <a:rPr kumimoji="1" lang="ja-JP" altLang="en-US" dirty="0">
                          <a:solidFill>
                            <a:schemeClr val="tx1"/>
                          </a:solidFill>
                        </a:rPr>
                        <a:t>第５子以降</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032451434"/>
                  </a:ext>
                </a:extLst>
              </a:tr>
              <a:tr h="370840">
                <a:tc>
                  <a:txBody>
                    <a:bodyPr/>
                    <a:lstStyle/>
                    <a:p>
                      <a:pPr algn="ctr">
                        <a:lnSpc>
                          <a:spcPts val="2000"/>
                        </a:lnSpc>
                      </a:pPr>
                      <a:r>
                        <a:rPr kumimoji="1" lang="ja-JP" altLang="en-US" b="1" dirty="0"/>
                        <a:t>出生祝金</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tc>
                  <a:txBody>
                    <a:bodyPr/>
                    <a:lstStyle/>
                    <a:p>
                      <a:pPr algn="ctr">
                        <a:lnSpc>
                          <a:spcPts val="2000"/>
                        </a:lnSpc>
                      </a:pPr>
                      <a:r>
                        <a:rPr kumimoji="1" lang="en-US" altLang="ja-JP" sz="1400" b="1" dirty="0"/>
                        <a:t>200,000</a:t>
                      </a:r>
                      <a:r>
                        <a:rPr kumimoji="1" lang="ja-JP" altLang="en-US" sz="14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tc>
                  <a:txBody>
                    <a:bodyPr/>
                    <a:lstStyle/>
                    <a:p>
                      <a:pPr algn="ctr">
                        <a:lnSpc>
                          <a:spcPts val="2000"/>
                        </a:lnSpc>
                      </a:pPr>
                      <a:r>
                        <a:rPr kumimoji="1" lang="en-US" altLang="ja-JP" sz="1400" b="1" dirty="0"/>
                        <a:t>300,000</a:t>
                      </a:r>
                      <a:r>
                        <a:rPr kumimoji="1" lang="ja-JP" altLang="en-US" sz="14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tc>
                  <a:txBody>
                    <a:bodyPr/>
                    <a:lstStyle/>
                    <a:p>
                      <a:pPr algn="ctr">
                        <a:lnSpc>
                          <a:spcPts val="2000"/>
                        </a:lnSpc>
                      </a:pPr>
                      <a:r>
                        <a:rPr kumimoji="1" lang="en-US" altLang="ja-JP" sz="1400" b="1" dirty="0"/>
                        <a:t>500,000</a:t>
                      </a:r>
                      <a:r>
                        <a:rPr kumimoji="1" lang="ja-JP" altLang="en-US" sz="14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tc>
                  <a:txBody>
                    <a:bodyPr/>
                    <a:lstStyle/>
                    <a:p>
                      <a:pPr algn="ctr">
                        <a:lnSpc>
                          <a:spcPts val="2000"/>
                        </a:lnSpc>
                      </a:pPr>
                      <a:r>
                        <a:rPr kumimoji="1" lang="en-US" altLang="ja-JP" sz="1400" b="1" dirty="0"/>
                        <a:t>700,000</a:t>
                      </a:r>
                      <a:r>
                        <a:rPr kumimoji="1" lang="ja-JP" altLang="en-US" sz="14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tc>
                  <a:txBody>
                    <a:bodyPr/>
                    <a:lstStyle/>
                    <a:p>
                      <a:pPr algn="ctr">
                        <a:lnSpc>
                          <a:spcPts val="2000"/>
                        </a:lnSpc>
                      </a:pPr>
                      <a:r>
                        <a:rPr kumimoji="1" lang="en-US" altLang="ja-JP" sz="1400" b="1" dirty="0"/>
                        <a:t>1,000,000</a:t>
                      </a:r>
                      <a:r>
                        <a:rPr kumimoji="1" lang="ja-JP" altLang="en-US" sz="14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88782191"/>
                  </a:ext>
                </a:extLst>
              </a:tr>
            </a:tbl>
          </a:graphicData>
        </a:graphic>
      </p:graphicFrame>
    </p:spTree>
    <p:extLst>
      <p:ext uri="{BB962C8B-B14F-4D97-AF65-F5344CB8AC3E}">
        <p14:creationId xmlns:p14="http://schemas.microsoft.com/office/powerpoint/2010/main" val="757391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0460" y="3023311"/>
            <a:ext cx="2775140" cy="400110"/>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応援金交付までの流れ</a:t>
            </a:r>
          </a:p>
        </p:txBody>
      </p:sp>
      <p:grpSp>
        <p:nvGrpSpPr>
          <p:cNvPr id="15" name="グループ化 14"/>
          <p:cNvGrpSpPr/>
          <p:nvPr/>
        </p:nvGrpSpPr>
        <p:grpSpPr>
          <a:xfrm>
            <a:off x="2159701" y="3469859"/>
            <a:ext cx="4530659" cy="3665852"/>
            <a:chOff x="2284540" y="6152099"/>
            <a:chExt cx="4530659" cy="3665852"/>
          </a:xfrm>
        </p:grpSpPr>
        <p:sp>
          <p:nvSpPr>
            <p:cNvPr id="19" name="正方形/長方形 18"/>
            <p:cNvSpPr/>
            <p:nvPr/>
          </p:nvSpPr>
          <p:spPr>
            <a:xfrm>
              <a:off x="2284540" y="6152099"/>
              <a:ext cx="4530659" cy="1331134"/>
            </a:xfrm>
            <a:prstGeom prst="rect">
              <a:avLst/>
            </a:prstGeom>
            <a:solidFill>
              <a:schemeClr val="bg1"/>
            </a:solidFill>
            <a:ln>
              <a:solidFill>
                <a:schemeClr val="tx1"/>
              </a:solidFill>
            </a:ln>
          </p:spPr>
          <p:txBody>
            <a:bodyPr wrap="square">
              <a:spAutoFit/>
            </a:bodyPr>
            <a:lstStyle/>
            <a:p>
              <a:r>
                <a:rPr lang="ja-JP" altLang="en-US" sz="1100" dirty="0">
                  <a:latin typeface="メイリオ" panose="020B0604030504040204" pitchFamily="50" charset="-128"/>
                  <a:ea typeface="メイリオ" panose="020B0604030504040204" pitchFamily="50" charset="-128"/>
                </a:rPr>
                <a:t>① 交付申請書兼請求書に必要事項を記入の上、必要書類を添えて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申請してください。</a:t>
              </a:r>
              <a:endParaRPr lang="en-US" altLang="ja-JP" sz="11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②</a:t>
              </a:r>
              <a:r>
                <a:rPr lang="en-US"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提出先</a:t>
              </a:r>
              <a:r>
                <a:rPr lang="en-US" altLang="ja-JP" sz="1100" b="1" dirty="0">
                  <a:latin typeface="メイリオ" panose="020B0604030504040204" pitchFamily="50" charset="-128"/>
                  <a:ea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・和水町役場本庁１階　　保健子ども課</a:t>
              </a:r>
              <a:endParaRPr lang="en-US" altLang="ja-JP" sz="1100" dirty="0">
                <a:latin typeface="メイリオ" panose="020B0604030504040204" pitchFamily="50" charset="-128"/>
                <a:ea typeface="メイリオ" panose="020B0604030504040204" pitchFamily="50" charset="-128"/>
              </a:endParaRPr>
            </a:p>
            <a:p>
              <a:endParaRPr lang="en-US" altLang="ja-JP" sz="400" dirty="0">
                <a:latin typeface="メイリオ" panose="020B0604030504040204" pitchFamily="50" charset="-128"/>
                <a:ea typeface="メイリオ" panose="020B0604030504040204" pitchFamily="50" charset="-128"/>
              </a:endParaRPr>
            </a:p>
            <a:p>
              <a:r>
                <a:rPr lang="en-US"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申請受付期間</a:t>
              </a:r>
              <a:r>
                <a:rPr lang="en-US" altLang="ja-JP" sz="1100" b="1" dirty="0">
                  <a:latin typeface="メイリオ" panose="020B0604030504040204" pitchFamily="50" charset="-128"/>
                  <a:ea typeface="メイリオ" panose="020B0604030504040204" pitchFamily="50" charset="-128"/>
                </a:rPr>
                <a:t>】</a:t>
              </a:r>
            </a:p>
            <a:p>
              <a:r>
                <a:rPr lang="ja-JP" altLang="en-US" sz="1100" dirty="0">
                  <a:latin typeface="メイリオ" panose="020B0604030504040204" pitchFamily="50" charset="-128"/>
                  <a:ea typeface="メイリオ" panose="020B0604030504040204" pitchFamily="50" charset="-128"/>
                </a:rPr>
                <a:t>　  出生児の出生日から６ヶ月以内</a:t>
              </a:r>
              <a:endParaRPr lang="en-US" altLang="ja-JP" sz="1100" dirty="0">
                <a:latin typeface="メイリオ" panose="020B0604030504040204" pitchFamily="50" charset="-128"/>
                <a:ea typeface="メイリオ" panose="020B0604030504040204" pitchFamily="50" charset="-128"/>
              </a:endParaRPr>
            </a:p>
          </p:txBody>
        </p:sp>
        <p:sp>
          <p:nvSpPr>
            <p:cNvPr id="40" name="正方形/長方形 39"/>
            <p:cNvSpPr/>
            <p:nvPr/>
          </p:nvSpPr>
          <p:spPr>
            <a:xfrm>
              <a:off x="2284540" y="7648669"/>
              <a:ext cx="4530659" cy="769441"/>
            </a:xfrm>
            <a:prstGeom prst="rect">
              <a:avLst/>
            </a:prstGeom>
            <a:solidFill>
              <a:schemeClr val="bg1"/>
            </a:solidFill>
            <a:ln>
              <a:solidFill>
                <a:schemeClr val="tx1"/>
              </a:solidFill>
            </a:ln>
          </p:spPr>
          <p:txBody>
            <a:bodyPr wrap="square">
              <a:spAutoFit/>
            </a:bodyPr>
            <a:lstStyle/>
            <a:p>
              <a:r>
                <a:rPr lang="ja-JP" altLang="en-US" sz="1100" dirty="0">
                  <a:latin typeface="メイリオ" panose="020B0604030504040204" pitchFamily="50" charset="-128"/>
                  <a:ea typeface="メイリオ" panose="020B0604030504040204" pitchFamily="50" charset="-128"/>
                </a:rPr>
                <a:t>③ 和水町で申請書類を受理のうえ、町税、使用料等の納税確認など</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書類審査を行います。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記載内容の不備や必要書類に不足がある場合は、再提出をお願い</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することがあります。</a:t>
              </a:r>
              <a:endParaRPr lang="en-US" altLang="ja-JP" sz="1100" dirty="0">
                <a:latin typeface="メイリオ" panose="020B0604030504040204" pitchFamily="50" charset="-128"/>
                <a:ea typeface="メイリオ" panose="020B0604030504040204" pitchFamily="50" charset="-128"/>
              </a:endParaRPr>
            </a:p>
          </p:txBody>
        </p:sp>
        <p:sp>
          <p:nvSpPr>
            <p:cNvPr id="41" name="正方形/長方形 40"/>
            <p:cNvSpPr/>
            <p:nvPr/>
          </p:nvSpPr>
          <p:spPr>
            <a:xfrm>
              <a:off x="2284540" y="8768644"/>
              <a:ext cx="4530659" cy="297517"/>
            </a:xfrm>
            <a:prstGeom prst="rect">
              <a:avLst/>
            </a:prstGeom>
            <a:solidFill>
              <a:schemeClr val="bg1"/>
            </a:solidFill>
            <a:ln>
              <a:solidFill>
                <a:schemeClr val="tx1"/>
              </a:solidFill>
            </a:ln>
          </p:spPr>
          <p:txBody>
            <a:bodyPr wrap="square">
              <a:spAutoFit/>
            </a:bodyPr>
            <a:lstStyle/>
            <a:p>
              <a:pPr>
                <a:lnSpc>
                  <a:spcPts val="1600"/>
                </a:lnSpc>
              </a:pPr>
              <a:r>
                <a:rPr lang="ja-JP" altLang="en-US" sz="1100" dirty="0">
                  <a:latin typeface="メイリオ" panose="020B0604030504040204" pitchFamily="50" charset="-128"/>
                  <a:ea typeface="メイリオ" panose="020B0604030504040204" pitchFamily="50" charset="-128"/>
                </a:rPr>
                <a:t>④ 審査の結果を「補助金交付決定通知書」により通知します。</a:t>
              </a:r>
            </a:p>
          </p:txBody>
        </p:sp>
        <p:sp>
          <p:nvSpPr>
            <p:cNvPr id="42" name="正方形/長方形 41"/>
            <p:cNvSpPr/>
            <p:nvPr/>
          </p:nvSpPr>
          <p:spPr>
            <a:xfrm>
              <a:off x="2284540" y="9520434"/>
              <a:ext cx="4530659" cy="297517"/>
            </a:xfrm>
            <a:prstGeom prst="rect">
              <a:avLst/>
            </a:prstGeom>
            <a:solidFill>
              <a:schemeClr val="bg1"/>
            </a:solidFill>
            <a:ln>
              <a:solidFill>
                <a:schemeClr val="tx1"/>
              </a:solidFill>
            </a:ln>
          </p:spPr>
          <p:txBody>
            <a:bodyPr wrap="square">
              <a:spAutoFit/>
            </a:bodyPr>
            <a:lstStyle/>
            <a:p>
              <a:pPr>
                <a:lnSpc>
                  <a:spcPts val="1600"/>
                </a:lnSpc>
              </a:pPr>
              <a:r>
                <a:rPr lang="ja-JP" altLang="en-US" sz="1100" dirty="0">
                  <a:latin typeface="メイリオ" panose="020B0604030504040204" pitchFamily="50" charset="-128"/>
                  <a:ea typeface="メイリオ" panose="020B0604030504040204" pitchFamily="50" charset="-128"/>
                </a:rPr>
                <a:t>⑤ 申請書兼請求書に記載の振込口座へ応援金を振り込みます。</a:t>
              </a:r>
              <a:endParaRPr lang="en-US" altLang="ja-JP" sz="1100" dirty="0">
                <a:latin typeface="メイリオ" panose="020B0604030504040204" pitchFamily="50" charset="-128"/>
                <a:ea typeface="メイリオ" panose="020B0604030504040204" pitchFamily="50" charset="-128"/>
              </a:endParaRPr>
            </a:p>
          </p:txBody>
        </p:sp>
      </p:grpSp>
      <p:grpSp>
        <p:nvGrpSpPr>
          <p:cNvPr id="17" name="グループ化 16"/>
          <p:cNvGrpSpPr/>
          <p:nvPr/>
        </p:nvGrpSpPr>
        <p:grpSpPr>
          <a:xfrm>
            <a:off x="120460" y="118746"/>
            <a:ext cx="6737540" cy="2624848"/>
            <a:chOff x="120460" y="-219926"/>
            <a:chExt cx="6737540" cy="2315253"/>
          </a:xfrm>
        </p:grpSpPr>
        <p:sp>
          <p:nvSpPr>
            <p:cNvPr id="6" name="角丸四角形 5"/>
            <p:cNvSpPr/>
            <p:nvPr/>
          </p:nvSpPr>
          <p:spPr>
            <a:xfrm>
              <a:off x="120460" y="-47114"/>
              <a:ext cx="6638480" cy="2142441"/>
            </a:xfrm>
            <a:prstGeom prst="roundRect">
              <a:avLst>
                <a:gd name="adj" fmla="val 1760"/>
              </a:avLst>
            </a:prstGeom>
            <a:pattFill prst="pct20">
              <a:fgClr>
                <a:srgbClr val="FF99FF"/>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t"/>
            <a:lstStyle/>
            <a:p>
              <a:r>
                <a:rPr kumimoji="1" lang="ja-JP" altLang="en-US" sz="1600" b="1" dirty="0">
                  <a:solidFill>
                    <a:schemeClr val="tx1"/>
                  </a:solidFill>
                  <a:latin typeface="メイリオ" panose="020B0604030504040204" pitchFamily="50" charset="-128"/>
                  <a:ea typeface="メイリオ" panose="020B0604030504040204" pitchFamily="50" charset="-128"/>
                </a:rPr>
                <a:t>◆申請に必要なもの（必要書類）</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nSpc>
                  <a:spcPts val="800"/>
                </a:lnSpc>
              </a:pPr>
              <a:endParaRPr kumimoji="1" lang="en-US" altLang="ja-JP" sz="900" dirty="0">
                <a:solidFill>
                  <a:schemeClr val="tx1"/>
                </a:solidFill>
                <a:latin typeface="メイリオ" panose="020B0604030504040204" pitchFamily="50" charset="-128"/>
                <a:ea typeface="メイリオ" panose="020B0604030504040204" pitchFamily="50" charset="-128"/>
              </a:endParaRPr>
            </a:p>
            <a:p>
              <a:r>
                <a:rPr kumimoji="1" lang="en-US" altLang="ja-JP" sz="1400">
                  <a:solidFill>
                    <a:schemeClr val="tx1"/>
                  </a:solidFill>
                  <a:latin typeface="メイリオ" panose="020B0604030504040204" pitchFamily="50" charset="-128"/>
                  <a:ea typeface="メイリオ" panose="020B0604030504040204" pitchFamily="50" charset="-128"/>
                </a:rPr>
                <a:t>【</a:t>
              </a:r>
              <a:r>
                <a:rPr kumimoji="1" lang="ja-JP" altLang="en-US" sz="1400">
                  <a:solidFill>
                    <a:schemeClr val="tx1"/>
                  </a:solidFill>
                  <a:latin typeface="メイリオ" panose="020B0604030504040204" pitchFamily="50" charset="-128"/>
                  <a:ea typeface="メイリオ" panose="020B0604030504040204" pitchFamily="50" charset="-128"/>
                </a:rPr>
                <a:t>書式</a:t>
              </a:r>
              <a:r>
                <a:rPr kumimoji="1" lang="en-US" altLang="ja-JP" sz="1400" dirty="0">
                  <a:solidFill>
                    <a:schemeClr val="tx1"/>
                  </a:solidFill>
                  <a:latin typeface="メイリオ" panose="020B0604030504040204" pitchFamily="50" charset="-128"/>
                  <a:ea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rPr>
                <a:t>　□ 和水町わくわく子育て応援金交付申請書兼請求書（様式第１号）</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2000"/>
                </a:lnSpc>
              </a:pPr>
              <a:r>
                <a:rPr kumimoji="1" lang="ja-JP" altLang="en-US" sz="1400" dirty="0">
                  <a:solidFill>
                    <a:schemeClr val="tx1"/>
                  </a:solidFill>
                  <a:latin typeface="メイリオ" panose="020B0604030504040204" pitchFamily="50" charset="-128"/>
                  <a:ea typeface="メイリオ" panose="020B0604030504040204" pitchFamily="50" charset="-128"/>
                </a:rPr>
                <a:t>　□ 戸籍謄本又は続柄の記載のある住民票謄本</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rPr>
                <a:t>和水町に転入した世帯の場合</a:t>
              </a:r>
              <a:r>
                <a:rPr kumimoji="1" lang="en-US" altLang="ja-JP" sz="1400" dirty="0">
                  <a:solidFill>
                    <a:schemeClr val="tx1"/>
                  </a:solidFill>
                  <a:latin typeface="メイリオ" panose="020B0604030504040204" pitchFamily="50" charset="-128"/>
                  <a:ea typeface="メイリオ" panose="020B0604030504040204" pitchFamily="50" charset="-128"/>
                </a:rPr>
                <a:t>】</a:t>
              </a:r>
            </a:p>
            <a:p>
              <a:pPr>
                <a:lnSpc>
                  <a:spcPts val="2000"/>
                </a:lnSpc>
              </a:pPr>
              <a:r>
                <a:rPr kumimoji="1" lang="ja-JP" altLang="en-US" sz="1400" dirty="0">
                  <a:solidFill>
                    <a:schemeClr val="tx1"/>
                  </a:solidFill>
                  <a:latin typeface="メイリオ" panose="020B0604030504040204" pitchFamily="50" charset="-128"/>
                  <a:ea typeface="メイリオ" panose="020B0604030504040204" pitchFamily="50" charset="-128"/>
                </a:rPr>
                <a:t>　□ 未納がない証明書（税金の滞納がないことを証明する書類）</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1500"/>
                </a:lnSpc>
              </a:pP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u="sng" dirty="0">
                  <a:solidFill>
                    <a:schemeClr val="tx1"/>
                  </a:solidFill>
                  <a:latin typeface="メイリオ" panose="020B0604030504040204" pitchFamily="50" charset="-128"/>
                  <a:ea typeface="メイリオ" panose="020B0604030504040204" pitchFamily="50" charset="-128"/>
                </a:rPr>
                <a:t>令和</a:t>
              </a:r>
              <a:r>
                <a:rPr kumimoji="1" lang="en-US" altLang="ja-JP" sz="1000" u="sng" dirty="0">
                  <a:solidFill>
                    <a:schemeClr val="tx1"/>
                  </a:solidFill>
                  <a:latin typeface="メイリオ" panose="020B0604030504040204" pitchFamily="50" charset="-128"/>
                  <a:ea typeface="メイリオ" panose="020B0604030504040204" pitchFamily="50" charset="-128"/>
                </a:rPr>
                <a:t>7</a:t>
              </a:r>
              <a:r>
                <a:rPr kumimoji="1" lang="ja-JP" altLang="en-US" sz="1000" u="sng" dirty="0">
                  <a:solidFill>
                    <a:schemeClr val="tx1"/>
                  </a:solidFill>
                  <a:latin typeface="メイリオ" panose="020B0604030504040204" pitchFamily="50" charset="-128"/>
                  <a:ea typeface="メイリオ" panose="020B0604030504040204" pitchFamily="50" charset="-128"/>
                </a:rPr>
                <a:t>年</a:t>
              </a:r>
              <a:r>
                <a:rPr kumimoji="1" lang="en-US" altLang="ja-JP" sz="1000" u="sng" dirty="0">
                  <a:solidFill>
                    <a:schemeClr val="tx1"/>
                  </a:solidFill>
                  <a:latin typeface="メイリオ" panose="020B0604030504040204" pitchFamily="50" charset="-128"/>
                  <a:ea typeface="メイリオ" panose="020B0604030504040204" pitchFamily="50" charset="-128"/>
                </a:rPr>
                <a:t>1</a:t>
              </a:r>
              <a:r>
                <a:rPr kumimoji="1" lang="ja-JP" altLang="en-US" sz="1000" u="sng" dirty="0">
                  <a:solidFill>
                    <a:schemeClr val="tx1"/>
                  </a:solidFill>
                  <a:latin typeface="メイリオ" panose="020B0604030504040204" pitchFamily="50" charset="-128"/>
                  <a:ea typeface="メイリオ" panose="020B0604030504040204" pitchFamily="50" charset="-128"/>
                </a:rPr>
                <a:t>月</a:t>
              </a:r>
              <a:r>
                <a:rPr kumimoji="1" lang="en-US" altLang="ja-JP" sz="1000" u="sng" dirty="0">
                  <a:solidFill>
                    <a:schemeClr val="tx1"/>
                  </a:solidFill>
                  <a:latin typeface="メイリオ" panose="020B0604030504040204" pitchFamily="50" charset="-128"/>
                  <a:ea typeface="メイリオ" panose="020B0604030504040204" pitchFamily="50" charset="-128"/>
                </a:rPr>
                <a:t>1</a:t>
              </a:r>
              <a:r>
                <a:rPr kumimoji="1" lang="ja-JP" altLang="en-US" sz="1000" u="sng" dirty="0">
                  <a:solidFill>
                    <a:schemeClr val="tx1"/>
                  </a:solidFill>
                  <a:latin typeface="メイリオ" panose="020B0604030504040204" pitchFamily="50" charset="-128"/>
                  <a:ea typeface="メイリオ" panose="020B0604030504040204" pitchFamily="50" charset="-128"/>
                </a:rPr>
                <a:t>日</a:t>
              </a:r>
              <a:r>
                <a:rPr kumimoji="1" lang="ja-JP" altLang="en-US" sz="1000" dirty="0">
                  <a:solidFill>
                    <a:schemeClr val="tx1"/>
                  </a:solidFill>
                  <a:latin typeface="メイリオ" panose="020B0604030504040204" pitchFamily="50" charset="-128"/>
                  <a:ea typeface="メイリオ" panose="020B0604030504040204" pitchFamily="50" charset="-128"/>
                </a:rPr>
                <a:t>以降に和水町に転入した場合は、転入前の市区町村から上記書類を取得してください。</a:t>
              </a: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2">
              <a:extLst>
                <a:ext uri="{BEBA8EAE-BF5A-486C-A8C5-ECC9F3942E4B}">
                  <a14:imgProps xmlns:a14="http://schemas.microsoft.com/office/drawing/2010/main">
                    <a14:imgLayer r:embed="rId3">
                      <a14:imgEffect>
                        <a14:backgroundRemoval t="1031" b="96220" l="0" r="100000"/>
                      </a14:imgEffect>
                    </a14:imgLayer>
                  </a14:imgProps>
                </a:ext>
                <a:ext uri="{28A0092B-C50C-407E-A947-70E740481C1C}">
                  <a14:useLocalDpi xmlns:a14="http://schemas.microsoft.com/office/drawing/2010/main" val="0"/>
                </a:ext>
              </a:extLst>
            </a:blip>
            <a:stretch>
              <a:fillRect/>
            </a:stretch>
          </p:blipFill>
          <p:spPr>
            <a:xfrm>
              <a:off x="5664494" y="-219926"/>
              <a:ext cx="1193506" cy="1573089"/>
            </a:xfrm>
            <a:prstGeom prst="rect">
              <a:avLst/>
            </a:prstGeom>
          </p:spPr>
        </p:pic>
      </p:grpSp>
      <p:grpSp>
        <p:nvGrpSpPr>
          <p:cNvPr id="7" name="グループ化 6"/>
          <p:cNvGrpSpPr/>
          <p:nvPr/>
        </p:nvGrpSpPr>
        <p:grpSpPr>
          <a:xfrm>
            <a:off x="200470" y="3462505"/>
            <a:ext cx="1872170" cy="387614"/>
            <a:chOff x="403860" y="6903680"/>
            <a:chExt cx="1872170" cy="387614"/>
          </a:xfrm>
        </p:grpSpPr>
        <p:sp>
          <p:nvSpPr>
            <p:cNvPr id="3" name="角丸四角形 2"/>
            <p:cNvSpPr/>
            <p:nvPr/>
          </p:nvSpPr>
          <p:spPr>
            <a:xfrm>
              <a:off x="403860" y="6903680"/>
              <a:ext cx="1872170" cy="38761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495300" y="6930171"/>
              <a:ext cx="169691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    ①  申　請</a:t>
              </a:r>
            </a:p>
          </p:txBody>
        </p:sp>
      </p:grpSp>
      <p:grpSp>
        <p:nvGrpSpPr>
          <p:cNvPr id="12" name="グループ化 11"/>
          <p:cNvGrpSpPr/>
          <p:nvPr/>
        </p:nvGrpSpPr>
        <p:grpSpPr>
          <a:xfrm>
            <a:off x="154750" y="6818301"/>
            <a:ext cx="1917890" cy="378044"/>
            <a:chOff x="403860" y="8583076"/>
            <a:chExt cx="1917890" cy="378044"/>
          </a:xfrm>
        </p:grpSpPr>
        <p:sp>
          <p:nvSpPr>
            <p:cNvPr id="32" name="角丸四角形 31"/>
            <p:cNvSpPr/>
            <p:nvPr/>
          </p:nvSpPr>
          <p:spPr>
            <a:xfrm>
              <a:off x="403860" y="8583076"/>
              <a:ext cx="191789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7" name="テキスト ボックス 36"/>
            <p:cNvSpPr txBox="1"/>
            <p:nvPr/>
          </p:nvSpPr>
          <p:spPr>
            <a:xfrm>
              <a:off x="422910" y="8641069"/>
              <a:ext cx="187598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⑤ 応援金交付</a:t>
              </a:r>
            </a:p>
          </p:txBody>
        </p:sp>
      </p:grpSp>
      <p:sp>
        <p:nvSpPr>
          <p:cNvPr id="8" name="下矢印 7"/>
          <p:cNvSpPr/>
          <p:nvPr/>
        </p:nvSpPr>
        <p:spPr>
          <a:xfrm>
            <a:off x="867220" y="3879695"/>
            <a:ext cx="525780" cy="295258"/>
          </a:xfrm>
          <a:prstGeom prst="downArrow">
            <a:avLst>
              <a:gd name="adj1" fmla="val 50000"/>
              <a:gd name="adj2" fmla="val 6485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grpSp>
        <p:nvGrpSpPr>
          <p:cNvPr id="13" name="グループ化 12"/>
          <p:cNvGrpSpPr/>
          <p:nvPr/>
        </p:nvGrpSpPr>
        <p:grpSpPr>
          <a:xfrm>
            <a:off x="147130" y="6063921"/>
            <a:ext cx="1925510" cy="378044"/>
            <a:chOff x="279021" y="6068476"/>
            <a:chExt cx="1925510" cy="378044"/>
          </a:xfrm>
        </p:grpSpPr>
        <p:sp>
          <p:nvSpPr>
            <p:cNvPr id="31" name="角丸四角形 30"/>
            <p:cNvSpPr/>
            <p:nvPr/>
          </p:nvSpPr>
          <p:spPr>
            <a:xfrm>
              <a:off x="279021" y="6068476"/>
              <a:ext cx="192551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p:cNvSpPr txBox="1"/>
            <p:nvPr/>
          </p:nvSpPr>
          <p:spPr>
            <a:xfrm>
              <a:off x="298071" y="6121736"/>
              <a:ext cx="189122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④ 交付決定通知</a:t>
              </a:r>
            </a:p>
          </p:txBody>
        </p:sp>
      </p:grpSp>
      <p:grpSp>
        <p:nvGrpSpPr>
          <p:cNvPr id="10" name="グループ化 9"/>
          <p:cNvGrpSpPr/>
          <p:nvPr/>
        </p:nvGrpSpPr>
        <p:grpSpPr>
          <a:xfrm>
            <a:off x="147130" y="5009537"/>
            <a:ext cx="1925510" cy="656966"/>
            <a:chOff x="279021" y="4991232"/>
            <a:chExt cx="1925510" cy="656966"/>
          </a:xfrm>
        </p:grpSpPr>
        <p:sp>
          <p:nvSpPr>
            <p:cNvPr id="30" name="角丸四角形 29"/>
            <p:cNvSpPr/>
            <p:nvPr/>
          </p:nvSpPr>
          <p:spPr>
            <a:xfrm>
              <a:off x="279021" y="4991232"/>
              <a:ext cx="1925510" cy="656966"/>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305691" y="5027214"/>
              <a:ext cx="189884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    ③ 書類受理</a:t>
              </a:r>
            </a:p>
          </p:txBody>
        </p:sp>
        <p:sp>
          <p:nvSpPr>
            <p:cNvPr id="45" name="テキスト ボックス 44"/>
            <p:cNvSpPr txBox="1"/>
            <p:nvPr/>
          </p:nvSpPr>
          <p:spPr>
            <a:xfrm>
              <a:off x="339981" y="5279412"/>
              <a:ext cx="184169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納税等確認・審査</a:t>
              </a:r>
            </a:p>
          </p:txBody>
        </p:sp>
      </p:grpSp>
      <p:grpSp>
        <p:nvGrpSpPr>
          <p:cNvPr id="46" name="グループ化 45"/>
          <p:cNvGrpSpPr/>
          <p:nvPr/>
        </p:nvGrpSpPr>
        <p:grpSpPr>
          <a:xfrm>
            <a:off x="181420" y="4241695"/>
            <a:ext cx="1906460" cy="378044"/>
            <a:chOff x="279021" y="6053236"/>
            <a:chExt cx="1906460" cy="378044"/>
          </a:xfrm>
        </p:grpSpPr>
        <p:sp>
          <p:nvSpPr>
            <p:cNvPr id="47" name="角丸四角形 46"/>
            <p:cNvSpPr/>
            <p:nvPr/>
          </p:nvSpPr>
          <p:spPr>
            <a:xfrm>
              <a:off x="279021" y="6053236"/>
              <a:ext cx="190646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8" name="テキスト ボックス 47"/>
            <p:cNvSpPr txBox="1"/>
            <p:nvPr/>
          </p:nvSpPr>
          <p:spPr>
            <a:xfrm>
              <a:off x="328551" y="6106496"/>
              <a:ext cx="162833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② 書類提出</a:t>
              </a:r>
            </a:p>
          </p:txBody>
        </p:sp>
      </p:grpSp>
      <p:sp>
        <p:nvSpPr>
          <p:cNvPr id="49" name="下矢印 48"/>
          <p:cNvSpPr/>
          <p:nvPr/>
        </p:nvSpPr>
        <p:spPr>
          <a:xfrm>
            <a:off x="851980" y="4648452"/>
            <a:ext cx="525780" cy="306893"/>
          </a:xfrm>
          <a:prstGeom prst="downArrow">
            <a:avLst>
              <a:gd name="adj1" fmla="val 50000"/>
              <a:gd name="adj2" fmla="val 52440"/>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38" name="下矢印 37"/>
          <p:cNvSpPr/>
          <p:nvPr/>
        </p:nvSpPr>
        <p:spPr>
          <a:xfrm>
            <a:off x="844360" y="5696855"/>
            <a:ext cx="525780" cy="330695"/>
          </a:xfrm>
          <a:prstGeom prst="downArrow">
            <a:avLst>
              <a:gd name="adj1" fmla="val 50000"/>
              <a:gd name="adj2" fmla="val 5870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39" name="下矢印 38"/>
          <p:cNvSpPr/>
          <p:nvPr/>
        </p:nvSpPr>
        <p:spPr>
          <a:xfrm>
            <a:off x="844360" y="6472445"/>
            <a:ext cx="525780" cy="307707"/>
          </a:xfrm>
          <a:prstGeom prst="downArrow">
            <a:avLst>
              <a:gd name="adj1" fmla="val 50000"/>
              <a:gd name="adj2" fmla="val 6485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51" name="角丸四角形 50"/>
          <p:cNvSpPr/>
          <p:nvPr/>
        </p:nvSpPr>
        <p:spPr>
          <a:xfrm>
            <a:off x="177610" y="7574281"/>
            <a:ext cx="6479352" cy="1386840"/>
          </a:xfrm>
          <a:prstGeom prst="roundRect">
            <a:avLst>
              <a:gd name="adj" fmla="val 1760"/>
            </a:avLst>
          </a:prstGeom>
          <a:pattFill prst="pct20">
            <a:fgClr>
              <a:srgbClr val="FF99FF"/>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t"/>
          <a:lstStyle/>
          <a:p>
            <a:r>
              <a:rPr kumimoji="1" lang="ja-JP" altLang="en-US" b="1" dirty="0">
                <a:solidFill>
                  <a:schemeClr val="tx1"/>
                </a:solidFill>
                <a:latin typeface="メイリオ" panose="020B0604030504040204" pitchFamily="50" charset="-128"/>
                <a:ea typeface="メイリオ" panose="020B0604030504040204" pitchFamily="50" charset="-128"/>
              </a:rPr>
              <a:t>◇応援金の返還</a:t>
            </a:r>
            <a:endParaRPr kumimoji="1"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(1)</a:t>
            </a:r>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応援金の交付を受けた者</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養育する者</a:t>
            </a:r>
            <a:r>
              <a:rPr lang="en-US" altLang="ja-JP" sz="1200" dirty="0">
                <a:latin typeface="メイリオ" panose="020B0604030504040204" pitchFamily="50" charset="-128"/>
                <a:ea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rPr>
              <a:t>が、交付決定の日から</a:t>
            </a:r>
            <a:r>
              <a:rPr lang="ja-JP" altLang="en-US" sz="1200" dirty="0">
                <a:latin typeface="メイリオ" panose="020B0604030504040204" pitchFamily="50" charset="-128"/>
                <a:ea typeface="メイリオ" panose="020B0604030504040204" pitchFamily="50" charset="-128"/>
              </a:rPr>
              <a:t>３</a:t>
            </a:r>
            <a:r>
              <a:rPr lang="ja-JP" altLang="ja-JP" sz="1200" dirty="0">
                <a:latin typeface="メイリオ" panose="020B0604030504040204" pitchFamily="50" charset="-128"/>
                <a:ea typeface="メイリオ" panose="020B0604030504040204" pitchFamily="50" charset="-128"/>
              </a:rPr>
              <a:t>年以内に生活の本拠を</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他の市町村に移すこととなったとき。</a:t>
            </a:r>
          </a:p>
          <a:p>
            <a:endParaRPr lang="en-US" altLang="ja-JP" sz="5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(2) </a:t>
            </a:r>
            <a:r>
              <a:rPr lang="ja-JP" altLang="ja-JP" sz="1200" dirty="0">
                <a:latin typeface="メイリオ" panose="020B0604030504040204" pitchFamily="50" charset="-128"/>
                <a:ea typeface="メイリオ" panose="020B0604030504040204" pitchFamily="50" charset="-128"/>
              </a:rPr>
              <a:t>虚偽の申請その他不正の手段により、応援金の交付決定又は交付を受けたとき。</a:t>
            </a:r>
          </a:p>
          <a:p>
            <a:endParaRPr lang="en-US" altLang="ja-JP" sz="5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   (3) </a:t>
            </a:r>
            <a:r>
              <a:rPr lang="ja-JP" altLang="ja-JP" sz="1200" dirty="0">
                <a:latin typeface="メイリオ" panose="020B0604030504040204" pitchFamily="50" charset="-128"/>
                <a:ea typeface="メイリオ" panose="020B0604030504040204" pitchFamily="50" charset="-128"/>
              </a:rPr>
              <a:t>町長が適当でないと認めたとき。</a:t>
            </a: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085690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b="1" dirty="0" smtClean="0">
            <a:latin typeface="Meiryo UI" panose="020B0604030504040204" pitchFamily="50" charset="-128"/>
            <a:ea typeface="Meiryo UI" panose="020B0604030504040204" pitchFamily="50" charset="-128"/>
          </a:defRPr>
        </a:defPPr>
      </a:lstStyle>
      <a:style>
        <a:lnRef idx="2">
          <a:schemeClr val="accent5">
            <a:shade val="50000"/>
          </a:schemeClr>
        </a:lnRef>
        <a:fillRef idx="1">
          <a:schemeClr val="accent5"/>
        </a:fillRef>
        <a:effectRef idx="0">
          <a:schemeClr val="accent5"/>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af4509c-bf81-477d-8d78-d92db982eff6" xsi:nil="true"/>
    <lcf76f155ced4ddcb4097134ff3c332f xmlns="ce3c2a44-7a58-4516-be75-089d85d0ebb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F5B19A9857EBE49AF4EA2A15EB0067A" ma:contentTypeVersion="16" ma:contentTypeDescription="新しいドキュメントを作成します。" ma:contentTypeScope="" ma:versionID="5ff5c9bcc7cb4cd80e1c1b420fd38c54">
  <xsd:schema xmlns:xsd="http://www.w3.org/2001/XMLSchema" xmlns:xs="http://www.w3.org/2001/XMLSchema" xmlns:p="http://schemas.microsoft.com/office/2006/metadata/properties" xmlns:ns2="ce3c2a44-7a58-4516-be75-089d85d0ebbf" xmlns:ns3="6af4509c-bf81-477d-8d78-d92db982eff6" targetNamespace="http://schemas.microsoft.com/office/2006/metadata/properties" ma:root="true" ma:fieldsID="0eab2f3b9b6af140d52c4d132bbf5ca0" ns2:_="" ns3:_="">
    <xsd:import namespace="ce3c2a44-7a58-4516-be75-089d85d0ebbf"/>
    <xsd:import namespace="6af4509c-bf81-477d-8d78-d92db982ef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3c2a44-7a58-4516-be75-089d85d0eb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00000000-0000-0000-0000-000000000000" ma:termSetId="00000000-0000-0000-0000-000000000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af4509c-bf81-477d-8d78-d92db982eff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b13b757-a03a-4e10-8ca8-0508a9c35e93}" ma:internalName="TaxCatchAll" ma:showField="CatchAllData" ma:web="6af4509c-bf81-477d-8d78-d92db982eff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DB1C9D-13DE-4586-95F6-D87916A1B587}">
  <ds:schemaRefs>
    <ds:schemaRef ds:uri="http://schemas.microsoft.com/sharepoint/v3/contenttype/forms"/>
  </ds:schemaRefs>
</ds:datastoreItem>
</file>

<file path=customXml/itemProps2.xml><?xml version="1.0" encoding="utf-8"?>
<ds:datastoreItem xmlns:ds="http://schemas.openxmlformats.org/officeDocument/2006/customXml" ds:itemID="{A18383A8-9ADF-4D84-BD4E-22FE8AE0ED8B}">
  <ds:schemaRefs>
    <ds:schemaRef ds:uri="http://www.w3.org/XML/1998/namespace"/>
    <ds:schemaRef ds:uri="http://purl.org/dc/dcmitype/"/>
    <ds:schemaRef ds:uri="http://schemas.microsoft.com/office/2006/metadata/properties"/>
    <ds:schemaRef ds:uri="http://schemas.microsoft.com/office/2006/documentManagement/types"/>
    <ds:schemaRef ds:uri="ce3c2a44-7a58-4516-be75-089d85d0ebbf"/>
    <ds:schemaRef ds:uri="http://schemas.microsoft.com/office/infopath/2007/PartnerControls"/>
    <ds:schemaRef ds:uri="http://purl.org/dc/elements/1.1/"/>
    <ds:schemaRef ds:uri="http://schemas.openxmlformats.org/package/2006/metadata/core-properties"/>
    <ds:schemaRef ds:uri="6af4509c-bf81-477d-8d78-d92db982eff6"/>
    <ds:schemaRef ds:uri="http://purl.org/dc/terms/"/>
  </ds:schemaRefs>
</ds:datastoreItem>
</file>

<file path=customXml/itemProps3.xml><?xml version="1.0" encoding="utf-8"?>
<ds:datastoreItem xmlns:ds="http://schemas.openxmlformats.org/officeDocument/2006/customXml" ds:itemID="{8AEDBC22-BC44-4A73-A549-8099F8F48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3c2a44-7a58-4516-be75-089d85d0ebbf"/>
    <ds:schemaRef ds:uri="6af4509c-bf81-477d-8d78-d92db982ef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849</TotalTime>
  <Words>647</Words>
  <Application>Microsoft Office PowerPoint</Application>
  <PresentationFormat>画面に合わせる (4:3)</PresentationFormat>
  <Paragraphs>73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Arial</vt:lpstr>
      <vt:lpstr>Calibri</vt:lpstr>
      <vt:lpstr>Calibri Light</vt:lpstr>
      <vt:lpstr>Office テーマ</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齋藤 晴美（子ども子育て本部・少子化）</dc:creator>
  <cp:lastModifiedBy>NGM24NL188</cp:lastModifiedBy>
  <cp:revision>109</cp:revision>
  <cp:lastPrinted>2026-07-02T07:05:51Z</cp:lastPrinted>
  <dcterms:created xsi:type="dcterms:W3CDTF">2021-04-19T05:07:37Z</dcterms:created>
  <dcterms:modified xsi:type="dcterms:W3CDTF">2026-07-02T07:05:53Z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0x0101002F5B19A9857EBE49AF4EA2A15EB0067A</vt:lpwstr>
  </property>
  <property fmtid="{D5CDD505-2E9C-101B-9397-08002B2CF9AE}" pid="3" name="Order">
    <vt:r8>3131400</vt:r8>
  </property>
  <property fmtid="{D5CDD505-2E9C-101B-9397-08002B2CF9AE}" pid="4" name="MediaServiceImageTags">
    <vt:lpwstr/>
  </property>
</Properties>
</file>